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6"/>
  </p:notesMasterIdLst>
  <p:handoutMasterIdLst>
    <p:handoutMasterId r:id="rId27"/>
  </p:handoutMasterIdLst>
  <p:sldIdLst>
    <p:sldId id="258" r:id="rId4"/>
    <p:sldId id="261" r:id="rId5"/>
    <p:sldId id="262" r:id="rId6"/>
    <p:sldId id="263" r:id="rId7"/>
    <p:sldId id="264" r:id="rId8"/>
    <p:sldId id="266" r:id="rId9"/>
    <p:sldId id="265" r:id="rId10"/>
    <p:sldId id="272"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59" r:id="rId25"/>
  </p:sldIdLst>
  <p:sldSz cx="12192000" cy="6858000"/>
  <p:notesSz cx="6858000" cy="921226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330"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ogelio\PPTO%202017\Protecci&#243;n%20Ambienta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34925" cap="rnd">
              <a:solidFill>
                <a:schemeClr val="accent1"/>
              </a:solidFill>
              <a:round/>
            </a:ln>
            <a:effectLst>
              <a:outerShdw blurRad="57150" dist="19050" dir="5400000" algn="ctr" rotWithShape="0">
                <a:srgbClr val="000000">
                  <a:alpha val="63000"/>
                </a:srgbClr>
              </a:outerShdw>
            </a:effectLst>
          </c:spPr>
          <c:marker>
            <c:symbol val="none"/>
          </c:marker>
          <c:cat>
            <c:numRef>
              <c:f>Hoja2!$C$4:$F$4</c:f>
              <c:numCache>
                <c:formatCode>General</c:formatCode>
                <c:ptCount val="4"/>
                <c:pt idx="0">
                  <c:v>2014</c:v>
                </c:pt>
                <c:pt idx="1">
                  <c:v>2015</c:v>
                </c:pt>
                <c:pt idx="2">
                  <c:v>2016</c:v>
                </c:pt>
                <c:pt idx="3">
                  <c:v>2017</c:v>
                </c:pt>
              </c:numCache>
            </c:numRef>
          </c:cat>
          <c:val>
            <c:numRef>
              <c:f>Hoja2!$C$5:$F$5</c:f>
              <c:numCache>
                <c:formatCode>#,##0.00_ ;[Red]\-#,##0.00\ </c:formatCode>
                <c:ptCount val="4"/>
                <c:pt idx="0">
                  <c:v>16235.69</c:v>
                </c:pt>
                <c:pt idx="1">
                  <c:v>9154.68</c:v>
                </c:pt>
                <c:pt idx="2">
                  <c:v>7971.62</c:v>
                </c:pt>
                <c:pt idx="3">
                  <c:v>6187.23</c:v>
                </c:pt>
              </c:numCache>
            </c:numRef>
          </c:val>
          <c:smooth val="0"/>
        </c:ser>
        <c:dLbls>
          <c:showLegendKey val="0"/>
          <c:showVal val="0"/>
          <c:showCatName val="0"/>
          <c:showSerName val="0"/>
          <c:showPercent val="0"/>
          <c:showBubbleSize val="0"/>
        </c:dLbls>
        <c:smooth val="0"/>
        <c:axId val="-1644758448"/>
        <c:axId val="-1644765520"/>
      </c:lineChart>
      <c:catAx>
        <c:axId val="-1644758448"/>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ES"/>
          </a:p>
        </c:txPr>
        <c:crossAx val="-1644765520"/>
        <c:crosses val="autoZero"/>
        <c:auto val="1"/>
        <c:lblAlgn val="ctr"/>
        <c:lblOffset val="100"/>
        <c:noMultiLvlLbl val="0"/>
      </c:catAx>
      <c:valAx>
        <c:axId val="-1644765520"/>
        <c:scaling>
          <c:orientation val="minMax"/>
          <c:max val="17000"/>
          <c:min val="6000"/>
        </c:scaling>
        <c:delete val="0"/>
        <c:axPos val="l"/>
        <c:majorGridlines>
          <c:spPr>
            <a:ln w="9525" cap="flat" cmpd="sng" algn="ctr">
              <a:solidFill>
                <a:schemeClr val="lt1">
                  <a:lumMod val="95000"/>
                  <a:alpha val="10000"/>
                </a:schemeClr>
              </a:solidFill>
              <a:round/>
            </a:ln>
            <a:effectLst/>
          </c:spPr>
        </c:majorGridlines>
        <c:numFmt formatCode="#,##0.00_ ;[Red]\-#,##0.0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ES"/>
          </a:p>
        </c:txPr>
        <c:crossAx val="-164475844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55B1AC-C016-4D4D-8140-1494451A9C15}"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s-ES"/>
        </a:p>
      </dgm:t>
    </dgm:pt>
    <dgm:pt modelId="{EC5DCFF4-2CD7-4463-942B-F908E55517CC}">
      <dgm:prSet phldrT="[Texto]"/>
      <dgm:spPr/>
      <dgm:t>
        <a:bodyPr/>
        <a:lstStyle/>
        <a:p>
          <a:r>
            <a:rPr lang="es-MX" dirty="0" smtClean="0"/>
            <a:t>Administración del Agua</a:t>
          </a:r>
          <a:endParaRPr lang="es-ES" dirty="0"/>
        </a:p>
      </dgm:t>
    </dgm:pt>
    <dgm:pt modelId="{00D426FE-1EDF-48AA-B714-26A9C97B56EA}" type="parTrans" cxnId="{0BAFCF99-8DE3-4779-8A8D-6407AF25DA22}">
      <dgm:prSet/>
      <dgm:spPr/>
      <dgm:t>
        <a:bodyPr/>
        <a:lstStyle/>
        <a:p>
          <a:endParaRPr lang="es-ES"/>
        </a:p>
      </dgm:t>
    </dgm:pt>
    <dgm:pt modelId="{55E48FC7-8E1E-4D64-8463-B669FB7A78EF}" type="sibTrans" cxnId="{0BAFCF99-8DE3-4779-8A8D-6407AF25DA22}">
      <dgm:prSet/>
      <dgm:spPr/>
      <dgm:t>
        <a:bodyPr/>
        <a:lstStyle/>
        <a:p>
          <a:endParaRPr lang="es-ES"/>
        </a:p>
      </dgm:t>
    </dgm:pt>
    <dgm:pt modelId="{1B86487B-489C-4E58-9447-DA2A39CD15AA}">
      <dgm:prSet phldrT="[Texto]"/>
      <dgm:spPr/>
      <dgm:t>
        <a:bodyPr/>
        <a:lstStyle/>
        <a:p>
          <a:r>
            <a:rPr lang="es-MX" dirty="0" smtClean="0"/>
            <a:t>Reducción de la Contaminación</a:t>
          </a:r>
          <a:endParaRPr lang="es-ES" dirty="0"/>
        </a:p>
      </dgm:t>
    </dgm:pt>
    <dgm:pt modelId="{C3C01CAB-EA03-4144-BC54-629851D11BFE}" type="parTrans" cxnId="{67C534C6-1359-4412-909A-80E239A3E805}">
      <dgm:prSet/>
      <dgm:spPr/>
      <dgm:t>
        <a:bodyPr/>
        <a:lstStyle/>
        <a:p>
          <a:endParaRPr lang="es-ES"/>
        </a:p>
      </dgm:t>
    </dgm:pt>
    <dgm:pt modelId="{A6BBAEB9-271B-4E45-8FAD-7B70731890B4}" type="sibTrans" cxnId="{67C534C6-1359-4412-909A-80E239A3E805}">
      <dgm:prSet/>
      <dgm:spPr/>
      <dgm:t>
        <a:bodyPr/>
        <a:lstStyle/>
        <a:p>
          <a:endParaRPr lang="es-ES"/>
        </a:p>
      </dgm:t>
    </dgm:pt>
    <dgm:pt modelId="{2EC1511B-6C73-40FE-8DE2-7193436A3392}">
      <dgm:prSet phldrT="[Texto]"/>
      <dgm:spPr/>
      <dgm:t>
        <a:bodyPr/>
        <a:lstStyle/>
        <a:p>
          <a:r>
            <a:rPr lang="es-MX" dirty="0" smtClean="0"/>
            <a:t>Ordenación de Aguas Residuales</a:t>
          </a:r>
        </a:p>
      </dgm:t>
    </dgm:pt>
    <dgm:pt modelId="{91E57EF5-FFA7-4560-8521-AE83F82117A9}" type="parTrans" cxnId="{37EB8246-A8D6-4BD1-B8E8-7E2B4C6CB1F1}">
      <dgm:prSet/>
      <dgm:spPr/>
      <dgm:t>
        <a:bodyPr/>
        <a:lstStyle/>
        <a:p>
          <a:endParaRPr lang="es-ES"/>
        </a:p>
      </dgm:t>
    </dgm:pt>
    <dgm:pt modelId="{CED16D38-3EA4-448B-9A00-7B5990756077}" type="sibTrans" cxnId="{37EB8246-A8D6-4BD1-B8E8-7E2B4C6CB1F1}">
      <dgm:prSet/>
      <dgm:spPr/>
      <dgm:t>
        <a:bodyPr/>
        <a:lstStyle/>
        <a:p>
          <a:endParaRPr lang="es-ES"/>
        </a:p>
      </dgm:t>
    </dgm:pt>
    <dgm:pt modelId="{91FDF0E0-D735-4EE1-A135-5FEA4DFCA868}">
      <dgm:prSet phldrT="[Texto]"/>
      <dgm:spPr/>
      <dgm:t>
        <a:bodyPr/>
        <a:lstStyle/>
        <a:p>
          <a:r>
            <a:rPr lang="es-MX" dirty="0" smtClean="0"/>
            <a:t>Protección de la Diversidad Biológica</a:t>
          </a:r>
          <a:endParaRPr lang="es-ES" dirty="0"/>
        </a:p>
      </dgm:t>
    </dgm:pt>
    <dgm:pt modelId="{51D48C0A-D705-405A-9CE6-470936CE4E29}" type="parTrans" cxnId="{8C2A1EBA-387E-417B-97BC-EAEFA7A0AB3E}">
      <dgm:prSet/>
      <dgm:spPr/>
      <dgm:t>
        <a:bodyPr/>
        <a:lstStyle/>
        <a:p>
          <a:endParaRPr lang="es-ES"/>
        </a:p>
      </dgm:t>
    </dgm:pt>
    <dgm:pt modelId="{7848ED32-78C1-41B7-9631-3777584A605D}" type="sibTrans" cxnId="{8C2A1EBA-387E-417B-97BC-EAEFA7A0AB3E}">
      <dgm:prSet/>
      <dgm:spPr/>
      <dgm:t>
        <a:bodyPr/>
        <a:lstStyle/>
        <a:p>
          <a:endParaRPr lang="es-ES"/>
        </a:p>
      </dgm:t>
    </dgm:pt>
    <dgm:pt modelId="{5F9D4AC0-BCB7-4F93-A5CB-9344E7CABE56}" type="pres">
      <dgm:prSet presAssocID="{8855B1AC-C016-4D4D-8140-1494451A9C15}" presName="matrix" presStyleCnt="0">
        <dgm:presLayoutVars>
          <dgm:chMax val="1"/>
          <dgm:dir/>
          <dgm:resizeHandles val="exact"/>
        </dgm:presLayoutVars>
      </dgm:prSet>
      <dgm:spPr/>
    </dgm:pt>
    <dgm:pt modelId="{5BD33744-3DC5-4B28-8D4E-28484D796B63}" type="pres">
      <dgm:prSet presAssocID="{8855B1AC-C016-4D4D-8140-1494451A9C15}" presName="diamond" presStyleLbl="bgShp" presStyleIdx="0" presStyleCnt="1"/>
      <dgm:spPr>
        <a:solidFill>
          <a:schemeClr val="accent6">
            <a:lumMod val="75000"/>
          </a:schemeClr>
        </a:solidFill>
      </dgm:spPr>
    </dgm:pt>
    <dgm:pt modelId="{4F03C03C-8A0F-42E2-ADFB-3300CA82FD5C}" type="pres">
      <dgm:prSet presAssocID="{8855B1AC-C016-4D4D-8140-1494451A9C15}" presName="quad1" presStyleLbl="node1" presStyleIdx="0" presStyleCnt="4">
        <dgm:presLayoutVars>
          <dgm:chMax val="0"/>
          <dgm:chPref val="0"/>
          <dgm:bulletEnabled val="1"/>
        </dgm:presLayoutVars>
      </dgm:prSet>
      <dgm:spPr/>
    </dgm:pt>
    <dgm:pt modelId="{184EA2E9-ECD7-413A-9577-26825B4F5D4D}" type="pres">
      <dgm:prSet presAssocID="{8855B1AC-C016-4D4D-8140-1494451A9C15}" presName="quad2" presStyleLbl="node1" presStyleIdx="1" presStyleCnt="4">
        <dgm:presLayoutVars>
          <dgm:chMax val="0"/>
          <dgm:chPref val="0"/>
          <dgm:bulletEnabled val="1"/>
        </dgm:presLayoutVars>
      </dgm:prSet>
      <dgm:spPr/>
      <dgm:t>
        <a:bodyPr/>
        <a:lstStyle/>
        <a:p>
          <a:endParaRPr lang="es-ES"/>
        </a:p>
      </dgm:t>
    </dgm:pt>
    <dgm:pt modelId="{3C9DEA56-9BCA-4CE5-9FF1-8DE334D23F72}" type="pres">
      <dgm:prSet presAssocID="{8855B1AC-C016-4D4D-8140-1494451A9C15}" presName="quad3" presStyleLbl="node1" presStyleIdx="2" presStyleCnt="4">
        <dgm:presLayoutVars>
          <dgm:chMax val="0"/>
          <dgm:chPref val="0"/>
          <dgm:bulletEnabled val="1"/>
        </dgm:presLayoutVars>
      </dgm:prSet>
      <dgm:spPr/>
      <dgm:t>
        <a:bodyPr/>
        <a:lstStyle/>
        <a:p>
          <a:endParaRPr lang="es-ES"/>
        </a:p>
      </dgm:t>
    </dgm:pt>
    <dgm:pt modelId="{91E66A21-33FE-4B44-97A8-EAF905E07B7E}" type="pres">
      <dgm:prSet presAssocID="{8855B1AC-C016-4D4D-8140-1494451A9C15}" presName="quad4" presStyleLbl="node1" presStyleIdx="3" presStyleCnt="4">
        <dgm:presLayoutVars>
          <dgm:chMax val="0"/>
          <dgm:chPref val="0"/>
          <dgm:bulletEnabled val="1"/>
        </dgm:presLayoutVars>
      </dgm:prSet>
      <dgm:spPr/>
      <dgm:t>
        <a:bodyPr/>
        <a:lstStyle/>
        <a:p>
          <a:endParaRPr lang="es-ES"/>
        </a:p>
      </dgm:t>
    </dgm:pt>
  </dgm:ptLst>
  <dgm:cxnLst>
    <dgm:cxn modelId="{8C2A1EBA-387E-417B-97BC-EAEFA7A0AB3E}" srcId="{8855B1AC-C016-4D4D-8140-1494451A9C15}" destId="{91FDF0E0-D735-4EE1-A135-5FEA4DFCA868}" srcOrd="3" destOrd="0" parTransId="{51D48C0A-D705-405A-9CE6-470936CE4E29}" sibTransId="{7848ED32-78C1-41B7-9631-3777584A605D}"/>
    <dgm:cxn modelId="{0BAFCF99-8DE3-4779-8A8D-6407AF25DA22}" srcId="{8855B1AC-C016-4D4D-8140-1494451A9C15}" destId="{EC5DCFF4-2CD7-4463-942B-F908E55517CC}" srcOrd="0" destOrd="0" parTransId="{00D426FE-1EDF-48AA-B714-26A9C97B56EA}" sibTransId="{55E48FC7-8E1E-4D64-8463-B669FB7A78EF}"/>
    <dgm:cxn modelId="{A78F24AE-7E69-4A83-994C-9786A50D4C72}" type="presOf" srcId="{EC5DCFF4-2CD7-4463-942B-F908E55517CC}" destId="{4F03C03C-8A0F-42E2-ADFB-3300CA82FD5C}" srcOrd="0" destOrd="0" presId="urn:microsoft.com/office/officeart/2005/8/layout/matrix3"/>
    <dgm:cxn modelId="{68FA8E66-F570-4ECD-959F-4B645EB1965E}" type="presOf" srcId="{1B86487B-489C-4E58-9447-DA2A39CD15AA}" destId="{184EA2E9-ECD7-413A-9577-26825B4F5D4D}" srcOrd="0" destOrd="0" presId="urn:microsoft.com/office/officeart/2005/8/layout/matrix3"/>
    <dgm:cxn modelId="{3518FF3C-E22A-4265-82CA-AA59A08C202D}" type="presOf" srcId="{8855B1AC-C016-4D4D-8140-1494451A9C15}" destId="{5F9D4AC0-BCB7-4F93-A5CB-9344E7CABE56}" srcOrd="0" destOrd="0" presId="urn:microsoft.com/office/officeart/2005/8/layout/matrix3"/>
    <dgm:cxn modelId="{37EB8246-A8D6-4BD1-B8E8-7E2B4C6CB1F1}" srcId="{8855B1AC-C016-4D4D-8140-1494451A9C15}" destId="{2EC1511B-6C73-40FE-8DE2-7193436A3392}" srcOrd="2" destOrd="0" parTransId="{91E57EF5-FFA7-4560-8521-AE83F82117A9}" sibTransId="{CED16D38-3EA4-448B-9A00-7B5990756077}"/>
    <dgm:cxn modelId="{67C534C6-1359-4412-909A-80E239A3E805}" srcId="{8855B1AC-C016-4D4D-8140-1494451A9C15}" destId="{1B86487B-489C-4E58-9447-DA2A39CD15AA}" srcOrd="1" destOrd="0" parTransId="{C3C01CAB-EA03-4144-BC54-629851D11BFE}" sibTransId="{A6BBAEB9-271B-4E45-8FAD-7B70731890B4}"/>
    <dgm:cxn modelId="{CC49A428-30E7-4963-ACFB-A4C6ECD85674}" type="presOf" srcId="{91FDF0E0-D735-4EE1-A135-5FEA4DFCA868}" destId="{91E66A21-33FE-4B44-97A8-EAF905E07B7E}" srcOrd="0" destOrd="0" presId="urn:microsoft.com/office/officeart/2005/8/layout/matrix3"/>
    <dgm:cxn modelId="{0BDBF516-0E90-499C-8EF9-D021F11C24C2}" type="presOf" srcId="{2EC1511B-6C73-40FE-8DE2-7193436A3392}" destId="{3C9DEA56-9BCA-4CE5-9FF1-8DE334D23F72}" srcOrd="0" destOrd="0" presId="urn:microsoft.com/office/officeart/2005/8/layout/matrix3"/>
    <dgm:cxn modelId="{05216AAD-CDA1-438E-80D3-5514F7722572}" type="presParOf" srcId="{5F9D4AC0-BCB7-4F93-A5CB-9344E7CABE56}" destId="{5BD33744-3DC5-4B28-8D4E-28484D796B63}" srcOrd="0" destOrd="0" presId="urn:microsoft.com/office/officeart/2005/8/layout/matrix3"/>
    <dgm:cxn modelId="{2F84CEAC-89CC-4351-846F-5EF292BCB249}" type="presParOf" srcId="{5F9D4AC0-BCB7-4F93-A5CB-9344E7CABE56}" destId="{4F03C03C-8A0F-42E2-ADFB-3300CA82FD5C}" srcOrd="1" destOrd="0" presId="urn:microsoft.com/office/officeart/2005/8/layout/matrix3"/>
    <dgm:cxn modelId="{05D9BC91-B862-40D8-9F35-514A4EBBB9A0}" type="presParOf" srcId="{5F9D4AC0-BCB7-4F93-A5CB-9344E7CABE56}" destId="{184EA2E9-ECD7-413A-9577-26825B4F5D4D}" srcOrd="2" destOrd="0" presId="urn:microsoft.com/office/officeart/2005/8/layout/matrix3"/>
    <dgm:cxn modelId="{C130CCB0-0379-41E8-BA52-A2A95BFD3F5D}" type="presParOf" srcId="{5F9D4AC0-BCB7-4F93-A5CB-9344E7CABE56}" destId="{3C9DEA56-9BCA-4CE5-9FF1-8DE334D23F72}" srcOrd="3" destOrd="0" presId="urn:microsoft.com/office/officeart/2005/8/layout/matrix3"/>
    <dgm:cxn modelId="{73D1D2A1-3901-4AF3-9EFF-5D0FD02C9963}" type="presParOf" srcId="{5F9D4AC0-BCB7-4F93-A5CB-9344E7CABE56}" destId="{91E66A21-33FE-4B44-97A8-EAF905E07B7E}"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33744-3DC5-4B28-8D4E-28484D796B63}">
      <dsp:nvSpPr>
        <dsp:cNvPr id="0" name=""/>
        <dsp:cNvSpPr/>
      </dsp:nvSpPr>
      <dsp:spPr>
        <a:xfrm>
          <a:off x="1354666" y="0"/>
          <a:ext cx="5418667" cy="5418667"/>
        </a:xfrm>
        <a:prstGeom prst="diamond">
          <a:avLst/>
        </a:prstGeom>
        <a:solidFill>
          <a:schemeClr val="accent6">
            <a:lumMod val="75000"/>
          </a:schemeClr>
        </a:solidFill>
        <a:ln>
          <a:noFill/>
        </a:ln>
        <a:effectLst/>
      </dsp:spPr>
      <dsp:style>
        <a:lnRef idx="0">
          <a:scrgbClr r="0" g="0" b="0"/>
        </a:lnRef>
        <a:fillRef idx="1">
          <a:scrgbClr r="0" g="0" b="0"/>
        </a:fillRef>
        <a:effectRef idx="0">
          <a:scrgbClr r="0" g="0" b="0"/>
        </a:effectRef>
        <a:fontRef idx="minor"/>
      </dsp:style>
    </dsp:sp>
    <dsp:sp modelId="{4F03C03C-8A0F-42E2-ADFB-3300CA82FD5C}">
      <dsp:nvSpPr>
        <dsp:cNvPr id="0" name=""/>
        <dsp:cNvSpPr/>
      </dsp:nvSpPr>
      <dsp:spPr>
        <a:xfrm>
          <a:off x="1869439" y="514773"/>
          <a:ext cx="2113280" cy="21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t>Administración del Agua</a:t>
          </a:r>
          <a:endParaRPr lang="es-ES" sz="2200" kern="1200" dirty="0"/>
        </a:p>
      </dsp:txBody>
      <dsp:txXfrm>
        <a:off x="1972601" y="617935"/>
        <a:ext cx="1906956" cy="1906956"/>
      </dsp:txXfrm>
    </dsp:sp>
    <dsp:sp modelId="{184EA2E9-ECD7-413A-9577-26825B4F5D4D}">
      <dsp:nvSpPr>
        <dsp:cNvPr id="0" name=""/>
        <dsp:cNvSpPr/>
      </dsp:nvSpPr>
      <dsp:spPr>
        <a:xfrm>
          <a:off x="4145280" y="514773"/>
          <a:ext cx="2113280" cy="21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t>Reducción de la Contaminación</a:t>
          </a:r>
          <a:endParaRPr lang="es-ES" sz="2200" kern="1200" dirty="0"/>
        </a:p>
      </dsp:txBody>
      <dsp:txXfrm>
        <a:off x="4248442" y="617935"/>
        <a:ext cx="1906956" cy="1906956"/>
      </dsp:txXfrm>
    </dsp:sp>
    <dsp:sp modelId="{3C9DEA56-9BCA-4CE5-9FF1-8DE334D23F72}">
      <dsp:nvSpPr>
        <dsp:cNvPr id="0" name=""/>
        <dsp:cNvSpPr/>
      </dsp:nvSpPr>
      <dsp:spPr>
        <a:xfrm>
          <a:off x="1869439" y="2790613"/>
          <a:ext cx="2113280" cy="21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t>Ordenación de Aguas Residuales</a:t>
          </a:r>
        </a:p>
      </dsp:txBody>
      <dsp:txXfrm>
        <a:off x="1972601" y="2893775"/>
        <a:ext cx="1906956" cy="1906956"/>
      </dsp:txXfrm>
    </dsp:sp>
    <dsp:sp modelId="{91E66A21-33FE-4B44-97A8-EAF905E07B7E}">
      <dsp:nvSpPr>
        <dsp:cNvPr id="0" name=""/>
        <dsp:cNvSpPr/>
      </dsp:nvSpPr>
      <dsp:spPr>
        <a:xfrm>
          <a:off x="4145280" y="2790613"/>
          <a:ext cx="2113280" cy="21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t>Protección de la Diversidad Biológica</a:t>
          </a:r>
          <a:endParaRPr lang="es-ES" sz="2200" kern="1200" dirty="0"/>
        </a:p>
      </dsp:txBody>
      <dsp:txXfrm>
        <a:off x="4248442" y="2893775"/>
        <a:ext cx="1906956" cy="1906956"/>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2213"/>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62213"/>
          </a:xfrm>
          <a:prstGeom prst="rect">
            <a:avLst/>
          </a:prstGeom>
        </p:spPr>
        <p:txBody>
          <a:bodyPr vert="horz" lIns="91440" tIns="45720" rIns="91440" bIns="45720" rtlCol="0"/>
          <a:lstStyle>
            <a:lvl1pPr algn="r">
              <a:defRPr sz="1200"/>
            </a:lvl1pPr>
          </a:lstStyle>
          <a:p>
            <a:fld id="{0566D121-18A9-40C1-9726-9CC6024F72E2}" type="datetimeFigureOut">
              <a:rPr lang="es-ES" smtClean="0"/>
              <a:t>12/10/2016</a:t>
            </a:fld>
            <a:endParaRPr lang="es-ES"/>
          </a:p>
        </p:txBody>
      </p:sp>
      <p:sp>
        <p:nvSpPr>
          <p:cNvPr id="4" name="Marcador de pie de página 3"/>
          <p:cNvSpPr>
            <a:spLocks noGrp="1"/>
          </p:cNvSpPr>
          <p:nvPr>
            <p:ph type="ftr" sz="quarter" idx="2"/>
          </p:nvPr>
        </p:nvSpPr>
        <p:spPr>
          <a:xfrm>
            <a:off x="0" y="8750052"/>
            <a:ext cx="2971800" cy="462212"/>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750052"/>
            <a:ext cx="2971800" cy="462212"/>
          </a:xfrm>
          <a:prstGeom prst="rect">
            <a:avLst/>
          </a:prstGeom>
        </p:spPr>
        <p:txBody>
          <a:bodyPr vert="horz" lIns="91440" tIns="45720" rIns="91440" bIns="45720" rtlCol="0" anchor="b"/>
          <a:lstStyle>
            <a:lvl1pPr algn="r">
              <a:defRPr sz="1200"/>
            </a:lvl1pPr>
          </a:lstStyle>
          <a:p>
            <a:fld id="{A54E2252-40F6-467E-85E6-2BCE2836D4DF}" type="slidenum">
              <a:rPr lang="es-ES" smtClean="0"/>
              <a:t>‹Nº›</a:t>
            </a:fld>
            <a:endParaRPr lang="es-ES"/>
          </a:p>
        </p:txBody>
      </p:sp>
    </p:spTree>
    <p:extLst>
      <p:ext uri="{BB962C8B-B14F-4D97-AF65-F5344CB8AC3E}">
        <p14:creationId xmlns:p14="http://schemas.microsoft.com/office/powerpoint/2010/main" val="1405743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2213"/>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62213"/>
          </a:xfrm>
          <a:prstGeom prst="rect">
            <a:avLst/>
          </a:prstGeom>
        </p:spPr>
        <p:txBody>
          <a:bodyPr vert="horz" lIns="91440" tIns="45720" rIns="91440" bIns="45720" rtlCol="0"/>
          <a:lstStyle>
            <a:lvl1pPr algn="r">
              <a:defRPr sz="1200"/>
            </a:lvl1pPr>
          </a:lstStyle>
          <a:p>
            <a:fld id="{FB04A05D-F442-4D9A-B35A-C4C8432DAA5D}" type="datetimeFigureOut">
              <a:rPr lang="es-ES" smtClean="0"/>
              <a:t>12/10/2016</a:t>
            </a:fld>
            <a:endParaRPr lang="es-ES"/>
          </a:p>
        </p:txBody>
      </p:sp>
      <p:sp>
        <p:nvSpPr>
          <p:cNvPr id="4" name="Marcador de imagen de diapositiva 3"/>
          <p:cNvSpPr>
            <a:spLocks noGrp="1" noRot="1" noChangeAspect="1"/>
          </p:cNvSpPr>
          <p:nvPr>
            <p:ph type="sldImg" idx="2"/>
          </p:nvPr>
        </p:nvSpPr>
        <p:spPr>
          <a:xfrm>
            <a:off x="665163" y="1150938"/>
            <a:ext cx="5527675" cy="3109912"/>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33401"/>
            <a:ext cx="5486400" cy="3627329"/>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750052"/>
            <a:ext cx="2971800" cy="462212"/>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750052"/>
            <a:ext cx="2971800" cy="462212"/>
          </a:xfrm>
          <a:prstGeom prst="rect">
            <a:avLst/>
          </a:prstGeom>
        </p:spPr>
        <p:txBody>
          <a:bodyPr vert="horz" lIns="91440" tIns="45720" rIns="91440" bIns="45720" rtlCol="0" anchor="b"/>
          <a:lstStyle>
            <a:lvl1pPr algn="r">
              <a:defRPr sz="1200"/>
            </a:lvl1pPr>
          </a:lstStyle>
          <a:p>
            <a:fld id="{30D04C73-E47B-43DE-B5E0-5DFD4C7DFEC0}" type="slidenum">
              <a:rPr lang="es-ES" smtClean="0"/>
              <a:t>‹Nº›</a:t>
            </a:fld>
            <a:endParaRPr lang="es-ES"/>
          </a:p>
        </p:txBody>
      </p:sp>
    </p:spTree>
    <p:extLst>
      <p:ext uri="{BB962C8B-B14F-4D97-AF65-F5344CB8AC3E}">
        <p14:creationId xmlns:p14="http://schemas.microsoft.com/office/powerpoint/2010/main" val="208748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a:ln/>
        </p:spPr>
      </p:sp>
      <p:sp>
        <p:nvSpPr>
          <p:cNvPr id="18435" name="2 Marcador de notas"/>
          <p:cNvSpPr>
            <a:spLocks noGrp="1"/>
          </p:cNvSpPr>
          <p:nvPr>
            <p:ph type="body" idx="1"/>
          </p:nvPr>
        </p:nvSpPr>
        <p:spPr>
          <a:noFill/>
          <a:ln/>
        </p:spPr>
        <p:txBody>
          <a:bodyPr/>
          <a:lstStyle/>
          <a:p>
            <a:endParaRPr lang="es-MX" smtClean="0"/>
          </a:p>
        </p:txBody>
      </p:sp>
      <p:sp>
        <p:nvSpPr>
          <p:cNvPr id="18436" name="3 Marcador de número de diapositiva"/>
          <p:cNvSpPr>
            <a:spLocks noGrp="1"/>
          </p:cNvSpPr>
          <p:nvPr>
            <p:ph type="sldNum" sz="quarter" idx="5"/>
          </p:nvPr>
        </p:nvSpPr>
        <p:spPr>
          <a:noFill/>
        </p:spPr>
        <p:txBody>
          <a:bodyPr/>
          <a:lstStyle/>
          <a:p>
            <a:fld id="{E89F7006-6D8B-4080-8732-9898DD594066}" type="slidenum">
              <a:rPr lang="es-ES" smtClean="0">
                <a:solidFill>
                  <a:prstClr val="black"/>
                </a:solidFill>
              </a:rPr>
              <a:pPr/>
              <a:t>1</a:t>
            </a:fld>
            <a:endParaRPr lang="es-ES" smtClean="0">
              <a:solidFill>
                <a:prstClr val="black"/>
              </a:solidFill>
            </a:endParaRPr>
          </a:p>
        </p:txBody>
      </p:sp>
    </p:spTree>
    <p:extLst>
      <p:ext uri="{BB962C8B-B14F-4D97-AF65-F5344CB8AC3E}">
        <p14:creationId xmlns:p14="http://schemas.microsoft.com/office/powerpoint/2010/main" val="1886217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110EF43E-B82B-4413-92F9-70594F71B584}"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25613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4C786C6-C80E-47C7-BE99-99A371CB0143}"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714661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B264E28-5F7A-4441-A6F4-E8C3B2634AA1}"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467916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Rectángulo"/>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5" name="10 Rectángulo"/>
          <p:cNvSpPr/>
          <p:nvPr/>
        </p:nvSpPr>
        <p:spPr>
          <a:xfrm>
            <a:off x="-12700" y="6053139"/>
            <a:ext cx="2999317"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6" name="11 Rectángulo"/>
          <p:cNvSpPr/>
          <p:nvPr/>
        </p:nvSpPr>
        <p:spPr>
          <a:xfrm>
            <a:off x="3145368" y="6043614"/>
            <a:ext cx="9046633"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8" name="7 Título"/>
          <p:cNvSpPr>
            <a:spLocks noGrp="1"/>
          </p:cNvSpPr>
          <p:nvPr>
            <p:ph type="ctrTitle"/>
          </p:nvPr>
        </p:nvSpPr>
        <p:spPr>
          <a:xfrm>
            <a:off x="3149600" y="4038600"/>
            <a:ext cx="8636000" cy="1828800"/>
          </a:xfrm>
        </p:spPr>
        <p:txBody>
          <a:bodyPr anchor="b"/>
          <a:lstStyle>
            <a:lvl1pPr>
              <a:defRPr cap="all" baseline="0"/>
            </a:lvl1pPr>
          </a:lstStyle>
          <a:p>
            <a:r>
              <a:rPr lang="es-ES"/>
              <a:t>Haga clic para modificar el estilo de título del patrón</a:t>
            </a:r>
            <a:endParaRPr lang="en-US"/>
          </a:p>
        </p:txBody>
      </p:sp>
      <p:sp>
        <p:nvSpPr>
          <p:cNvPr id="9" name="8 Subtítulo"/>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7" name="27 Marcador de fecha"/>
          <p:cNvSpPr>
            <a:spLocks noGrp="1"/>
          </p:cNvSpPr>
          <p:nvPr>
            <p:ph type="dt" sz="half" idx="10"/>
          </p:nvPr>
        </p:nvSpPr>
        <p:spPr>
          <a:xfrm>
            <a:off x="101600" y="6069013"/>
            <a:ext cx="2743200" cy="685800"/>
          </a:xfrm>
        </p:spPr>
        <p:txBody>
          <a:bodyPr>
            <a:noAutofit/>
          </a:bodyPr>
          <a:lstStyle>
            <a:lvl1pPr algn="ctr">
              <a:defRPr sz="2000">
                <a:solidFill>
                  <a:srgbClr val="FFFFFF"/>
                </a:solidFill>
              </a:defRPr>
            </a:lvl1pPr>
          </a:lstStyle>
          <a:p>
            <a:pPr>
              <a:defRPr/>
            </a:pPr>
            <a:fld id="{50D4AA2E-A485-4110-AD2D-EC0F9D46B072}" type="datetimeFigureOut">
              <a:rPr lang="es-ES"/>
              <a:pPr>
                <a:defRPr/>
              </a:pPr>
              <a:t>12/10/2016</a:t>
            </a:fld>
            <a:endParaRPr lang="es-ES"/>
          </a:p>
        </p:txBody>
      </p:sp>
      <p:sp>
        <p:nvSpPr>
          <p:cNvPr id="10" name="16 Marcador de pie de página"/>
          <p:cNvSpPr>
            <a:spLocks noGrp="1"/>
          </p:cNvSpPr>
          <p:nvPr>
            <p:ph type="ftr" sz="quarter" idx="11"/>
          </p:nvPr>
        </p:nvSpPr>
        <p:spPr>
          <a:xfrm>
            <a:off x="2781300" y="236539"/>
            <a:ext cx="7823200" cy="365125"/>
          </a:xfrm>
        </p:spPr>
        <p:txBody>
          <a:bodyPr/>
          <a:lstStyle>
            <a:lvl1pPr algn="r">
              <a:defRPr>
                <a:solidFill>
                  <a:schemeClr val="tx2"/>
                </a:solidFill>
              </a:defRPr>
            </a:lvl1pPr>
          </a:lstStyle>
          <a:p>
            <a:pPr>
              <a:defRPr/>
            </a:pPr>
            <a:endParaRPr lang="es-ES">
              <a:solidFill>
                <a:srgbClr val="242852"/>
              </a:solidFill>
            </a:endParaRPr>
          </a:p>
        </p:txBody>
      </p:sp>
      <p:sp>
        <p:nvSpPr>
          <p:cNvPr id="11" name="28 Marcador de número de diapositiva"/>
          <p:cNvSpPr>
            <a:spLocks noGrp="1"/>
          </p:cNvSpPr>
          <p:nvPr>
            <p:ph type="sldNum" sz="quarter" idx="12"/>
          </p:nvPr>
        </p:nvSpPr>
        <p:spPr>
          <a:xfrm>
            <a:off x="10668000" y="228600"/>
            <a:ext cx="1117600" cy="381000"/>
          </a:xfrm>
        </p:spPr>
        <p:txBody>
          <a:bodyPr/>
          <a:lstStyle>
            <a:lvl1pPr>
              <a:defRPr>
                <a:solidFill>
                  <a:schemeClr val="tx2"/>
                </a:solidFill>
              </a:defRPr>
            </a:lvl1pPr>
          </a:lstStyle>
          <a:p>
            <a:pPr>
              <a:defRPr/>
            </a:pPr>
            <a:fld id="{612D6555-8C2D-4554-AF11-777862E558A6}" type="slidenum">
              <a:rPr lang="es-ES" altLang="es-MX">
                <a:solidFill>
                  <a:srgbClr val="242852"/>
                </a:solidFill>
              </a:rPr>
              <a:pPr>
                <a:defRPr/>
              </a:pPr>
              <a:t>‹Nº›</a:t>
            </a:fld>
            <a:endParaRPr lang="es-ES" altLang="es-MX">
              <a:solidFill>
                <a:srgbClr val="242852"/>
              </a:solidFill>
            </a:endParaRPr>
          </a:p>
        </p:txBody>
      </p:sp>
    </p:spTree>
    <p:extLst>
      <p:ext uri="{BB962C8B-B14F-4D97-AF65-F5344CB8AC3E}">
        <p14:creationId xmlns:p14="http://schemas.microsoft.com/office/powerpoint/2010/main" val="3153614740"/>
      </p:ext>
    </p:extLst>
  </p:cSld>
  <p:clrMapOvr>
    <a:masterClrMapping/>
  </p:clrMapOvr>
  <p:transition spd="med">
    <p:pull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816864" y="228600"/>
            <a:ext cx="10871200" cy="990600"/>
          </a:xfrm>
        </p:spPr>
        <p:txBody>
          <a:bodyPr/>
          <a:lstStyle/>
          <a:p>
            <a:r>
              <a:rPr lang="es-ES"/>
              <a:t>Haga clic para modificar el estilo de título del patrón</a:t>
            </a:r>
            <a:endParaRPr lang="en-US"/>
          </a:p>
        </p:txBody>
      </p:sp>
      <p:sp>
        <p:nvSpPr>
          <p:cNvPr id="8" name="7 Marcador de contenido"/>
          <p:cNvSpPr>
            <a:spLocks noGrp="1"/>
          </p:cNvSpPr>
          <p:nvPr>
            <p:ph sz="quarter" idx="1"/>
          </p:nvPr>
        </p:nvSpPr>
        <p:spPr>
          <a:xfrm>
            <a:off x="816864" y="1600200"/>
            <a:ext cx="10871200" cy="4495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73E6A5B7-551D-4497-96B2-4AC887759CFF}" type="datetimeFigureOut">
              <a:rPr lang="es-ES">
                <a:solidFill>
                  <a:srgbClr val="242852"/>
                </a:solidFill>
              </a:rPr>
              <a:pPr>
                <a:defRPr/>
              </a:pPr>
              <a:t>12/10/2016</a:t>
            </a:fld>
            <a:endParaRPr lang="es-ES">
              <a:solidFill>
                <a:srgbClr val="242852"/>
              </a:solidFill>
            </a:endParaRPr>
          </a:p>
        </p:txBody>
      </p:sp>
      <p:sp>
        <p:nvSpPr>
          <p:cNvPr id="5" name="2 Marcador de pie de página"/>
          <p:cNvSpPr>
            <a:spLocks noGrp="1"/>
          </p:cNvSpPr>
          <p:nvPr>
            <p:ph type="ftr" sz="quarter" idx="11"/>
          </p:nvPr>
        </p:nvSpPr>
        <p:spPr/>
        <p:txBody>
          <a:bodyPr/>
          <a:lstStyle>
            <a:lvl1pPr>
              <a:defRPr/>
            </a:lvl1pPr>
          </a:lstStyle>
          <a:p>
            <a:pPr>
              <a:defRPr/>
            </a:pPr>
            <a:endParaRPr lang="es-ES">
              <a:solidFill>
                <a:srgbClr val="242852"/>
              </a:solidFill>
            </a:endParaRPr>
          </a:p>
        </p:txBody>
      </p:sp>
      <p:sp>
        <p:nvSpPr>
          <p:cNvPr id="6" name="22 Marcador de número de diapositiva"/>
          <p:cNvSpPr>
            <a:spLocks noGrp="1"/>
          </p:cNvSpPr>
          <p:nvPr>
            <p:ph type="sldNum" sz="quarter" idx="12"/>
          </p:nvPr>
        </p:nvSpPr>
        <p:spPr/>
        <p:txBody>
          <a:bodyPr/>
          <a:lstStyle>
            <a:lvl1pPr>
              <a:defRPr/>
            </a:lvl1pPr>
          </a:lstStyle>
          <a:p>
            <a:pPr>
              <a:defRPr/>
            </a:pPr>
            <a:fld id="{F8FE03DD-98E6-425A-827F-42C31F1DCDE7}" type="slidenum">
              <a:rPr lang="es-ES" altLang="es-MX"/>
              <a:pPr>
                <a:defRPr/>
              </a:pPr>
              <a:t>‹Nº›</a:t>
            </a:fld>
            <a:endParaRPr lang="es-ES" altLang="es-MX"/>
          </a:p>
        </p:txBody>
      </p:sp>
    </p:spTree>
    <p:extLst>
      <p:ext uri="{BB962C8B-B14F-4D97-AF65-F5344CB8AC3E}">
        <p14:creationId xmlns:p14="http://schemas.microsoft.com/office/powerpoint/2010/main" val="1919645408"/>
      </p:ext>
    </p:extLst>
  </p:cSld>
  <p:clrMapOvr>
    <a:masterClrMapping/>
  </p:clrMapOvr>
  <p:transition spd="med">
    <p:pull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9 Rectángulo"/>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5" name="10 Rectángulo"/>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6" name="11 Rectángulo"/>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3" name="2 Marcador de texto"/>
          <p:cNvSpPr>
            <a:spLocks noGrp="1"/>
          </p:cNvSpPr>
          <p:nvPr>
            <p:ph type="body" idx="1"/>
          </p:nvPr>
        </p:nvSpPr>
        <p:spPr>
          <a:xfrm>
            <a:off x="1828801" y="2743200"/>
            <a:ext cx="9497484"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2" name="1 Título"/>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lang="es-ES"/>
              <a:t>Haga clic para modificar el estilo de título del patrón</a:t>
            </a:r>
            <a:endParaRPr lang="en-US"/>
          </a:p>
        </p:txBody>
      </p:sp>
      <p:sp>
        <p:nvSpPr>
          <p:cNvPr id="7" name="11 Marcador de fecha"/>
          <p:cNvSpPr>
            <a:spLocks noGrp="1"/>
          </p:cNvSpPr>
          <p:nvPr>
            <p:ph type="dt" sz="half" idx="10"/>
          </p:nvPr>
        </p:nvSpPr>
        <p:spPr/>
        <p:txBody>
          <a:bodyPr/>
          <a:lstStyle>
            <a:lvl1pPr>
              <a:defRPr/>
            </a:lvl1pPr>
          </a:lstStyle>
          <a:p>
            <a:pPr>
              <a:defRPr/>
            </a:pPr>
            <a:fld id="{ED78AF28-2EE6-4D5E-86CC-C7E284B53D2D}" type="datetimeFigureOut">
              <a:rPr lang="es-ES">
                <a:solidFill>
                  <a:srgbClr val="242852"/>
                </a:solidFill>
              </a:rPr>
              <a:pPr>
                <a:defRPr/>
              </a:pPr>
              <a:t>12/10/2016</a:t>
            </a:fld>
            <a:endParaRPr lang="es-ES">
              <a:solidFill>
                <a:srgbClr val="242852"/>
              </a:solidFill>
            </a:endParaRPr>
          </a:p>
        </p:txBody>
      </p:sp>
      <p:sp>
        <p:nvSpPr>
          <p:cNvPr id="8" name="12 Marcador de número de diapositiva"/>
          <p:cNvSpPr>
            <a:spLocks noGrp="1"/>
          </p:cNvSpPr>
          <p:nvPr>
            <p:ph type="sldNum" sz="quarter" idx="11"/>
          </p:nvPr>
        </p:nvSpPr>
        <p:spPr>
          <a:xfrm>
            <a:off x="0" y="1752601"/>
            <a:ext cx="1727200" cy="701675"/>
          </a:xfrm>
        </p:spPr>
        <p:txBody>
          <a:bodyPr>
            <a:noAutofit/>
          </a:bodyPr>
          <a:lstStyle>
            <a:lvl1pPr>
              <a:defRPr sz="2400"/>
            </a:lvl1pPr>
          </a:lstStyle>
          <a:p>
            <a:pPr>
              <a:defRPr/>
            </a:pPr>
            <a:fld id="{593E3467-A617-41B5-9AEA-23C7415A26B7}" type="slidenum">
              <a:rPr lang="es-ES" altLang="es-MX"/>
              <a:pPr>
                <a:defRPr/>
              </a:pPr>
              <a:t>‹Nº›</a:t>
            </a:fld>
            <a:endParaRPr lang="es-ES" altLang="es-MX"/>
          </a:p>
        </p:txBody>
      </p:sp>
      <p:sp>
        <p:nvSpPr>
          <p:cNvPr id="9" name="13 Marcador de pie de página"/>
          <p:cNvSpPr>
            <a:spLocks noGrp="1"/>
          </p:cNvSpPr>
          <p:nvPr>
            <p:ph type="ftr" sz="quarter" idx="12"/>
          </p:nvPr>
        </p:nvSpPr>
        <p:spPr/>
        <p:txBody>
          <a:bodyPr/>
          <a:lstStyle>
            <a:lvl1pPr>
              <a:defRPr/>
            </a:lvl1pPr>
          </a:lstStyle>
          <a:p>
            <a:pPr>
              <a:defRPr/>
            </a:pPr>
            <a:endParaRPr lang="es-ES">
              <a:solidFill>
                <a:srgbClr val="242852"/>
              </a:solidFill>
            </a:endParaRPr>
          </a:p>
        </p:txBody>
      </p:sp>
    </p:spTree>
    <p:extLst>
      <p:ext uri="{BB962C8B-B14F-4D97-AF65-F5344CB8AC3E}">
        <p14:creationId xmlns:p14="http://schemas.microsoft.com/office/powerpoint/2010/main" val="778904354"/>
      </p:ext>
    </p:extLst>
  </p:cSld>
  <p:clrMapOvr>
    <a:masterClrMapping/>
  </p:clrMapOvr>
  <p:transition spd="med">
    <p:pull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9" name="8 Marcador de contenido"/>
          <p:cNvSpPr>
            <a:spLocks noGrp="1"/>
          </p:cNvSpPr>
          <p:nvPr>
            <p:ph sz="quarter" idx="1"/>
          </p:nvPr>
        </p:nvSpPr>
        <p:spPr>
          <a:xfrm>
            <a:off x="812800" y="1589567"/>
            <a:ext cx="51816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10 Marcador de contenido"/>
          <p:cNvSpPr>
            <a:spLocks noGrp="1"/>
          </p:cNvSpPr>
          <p:nvPr>
            <p:ph sz="quarter" idx="2"/>
          </p:nvPr>
        </p:nvSpPr>
        <p:spPr>
          <a:xfrm>
            <a:off x="6459868" y="1589567"/>
            <a:ext cx="51816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7 Marcador de fecha"/>
          <p:cNvSpPr>
            <a:spLocks noGrp="1"/>
          </p:cNvSpPr>
          <p:nvPr>
            <p:ph type="dt" sz="half" idx="10"/>
          </p:nvPr>
        </p:nvSpPr>
        <p:spPr/>
        <p:txBody>
          <a:bodyPr rtlCol="0"/>
          <a:lstStyle>
            <a:lvl1pPr>
              <a:defRPr/>
            </a:lvl1pPr>
          </a:lstStyle>
          <a:p>
            <a:pPr>
              <a:defRPr/>
            </a:pPr>
            <a:fld id="{24A06DB2-A2C2-4F52-8FF5-EB0095616895}" type="datetimeFigureOut">
              <a:rPr lang="es-ES">
                <a:solidFill>
                  <a:srgbClr val="242852"/>
                </a:solidFill>
              </a:rPr>
              <a:pPr>
                <a:defRPr/>
              </a:pPr>
              <a:t>12/10/2016</a:t>
            </a:fld>
            <a:endParaRPr lang="es-ES">
              <a:solidFill>
                <a:srgbClr val="242852"/>
              </a:solidFill>
            </a:endParaRPr>
          </a:p>
        </p:txBody>
      </p:sp>
      <p:sp>
        <p:nvSpPr>
          <p:cNvPr id="6" name="9 Marcador de número de diapositiva"/>
          <p:cNvSpPr>
            <a:spLocks noGrp="1"/>
          </p:cNvSpPr>
          <p:nvPr>
            <p:ph type="sldNum" sz="quarter" idx="11"/>
          </p:nvPr>
        </p:nvSpPr>
        <p:spPr/>
        <p:txBody>
          <a:bodyPr/>
          <a:lstStyle>
            <a:lvl1pPr>
              <a:defRPr/>
            </a:lvl1pPr>
          </a:lstStyle>
          <a:p>
            <a:pPr>
              <a:defRPr/>
            </a:pPr>
            <a:fld id="{D87E6F64-BB41-4224-91BD-7834AC4E5797}" type="slidenum">
              <a:rPr lang="es-ES" altLang="es-MX"/>
              <a:pPr>
                <a:defRPr/>
              </a:pPr>
              <a:t>‹Nº›</a:t>
            </a:fld>
            <a:endParaRPr lang="es-ES" altLang="es-MX"/>
          </a:p>
        </p:txBody>
      </p:sp>
      <p:sp>
        <p:nvSpPr>
          <p:cNvPr id="7" name="11 Marcador de pie de página"/>
          <p:cNvSpPr>
            <a:spLocks noGrp="1"/>
          </p:cNvSpPr>
          <p:nvPr>
            <p:ph type="ftr" sz="quarter" idx="12"/>
          </p:nvPr>
        </p:nvSpPr>
        <p:spPr/>
        <p:txBody>
          <a:bodyPr rtlCol="0"/>
          <a:lstStyle>
            <a:lvl1pPr>
              <a:defRPr/>
            </a:lvl1pPr>
          </a:lstStyle>
          <a:p>
            <a:pPr>
              <a:defRPr/>
            </a:pPr>
            <a:endParaRPr lang="es-ES">
              <a:solidFill>
                <a:srgbClr val="242852"/>
              </a:solidFill>
            </a:endParaRPr>
          </a:p>
        </p:txBody>
      </p:sp>
    </p:spTree>
    <p:extLst>
      <p:ext uri="{BB962C8B-B14F-4D97-AF65-F5344CB8AC3E}">
        <p14:creationId xmlns:p14="http://schemas.microsoft.com/office/powerpoint/2010/main" val="3504201168"/>
      </p:ext>
    </p:extLst>
  </p:cSld>
  <p:clrMapOvr>
    <a:masterClrMapping/>
  </p:clrMapOvr>
  <p:transition spd="med">
    <p:pull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711200" y="273050"/>
            <a:ext cx="10871200" cy="869950"/>
          </a:xfrm>
        </p:spPr>
        <p:txBody>
          <a:bodyPr/>
          <a:lstStyle>
            <a:lvl1pPr>
              <a:defRPr/>
            </a:lvl1pPr>
          </a:lstStyle>
          <a:p>
            <a:r>
              <a:rPr lang="es-ES"/>
              <a:t>Haga clic para modificar el estilo de título del patrón</a:t>
            </a:r>
            <a:endParaRPr lang="en-US"/>
          </a:p>
        </p:txBody>
      </p:sp>
      <p:sp>
        <p:nvSpPr>
          <p:cNvPr id="11" name="10 Marcador de contenido"/>
          <p:cNvSpPr>
            <a:spLocks noGrp="1"/>
          </p:cNvSpPr>
          <p:nvPr>
            <p:ph sz="quarter" idx="2"/>
          </p:nvPr>
        </p:nvSpPr>
        <p:spPr>
          <a:xfrm>
            <a:off x="812800" y="2438400"/>
            <a:ext cx="5181600" cy="35814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12 Marcador de contenido"/>
          <p:cNvSpPr>
            <a:spLocks noGrp="1"/>
          </p:cNvSpPr>
          <p:nvPr>
            <p:ph sz="quarter" idx="4"/>
          </p:nvPr>
        </p:nvSpPr>
        <p:spPr>
          <a:xfrm>
            <a:off x="6400800" y="2438400"/>
            <a:ext cx="5181600" cy="35814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6" name="15 Marcador de texto"/>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a:r>
              <a:rPr lang="es-ES"/>
              <a:t>Haga clic para modificar el estilo de texto del patrón</a:t>
            </a:r>
          </a:p>
        </p:txBody>
      </p:sp>
      <p:sp>
        <p:nvSpPr>
          <p:cNvPr id="15" name="14 Marcador de texto"/>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a:r>
              <a:rPr lang="es-ES"/>
              <a:t>Haga clic para modificar el estilo de texto del patrón</a:t>
            </a:r>
          </a:p>
        </p:txBody>
      </p:sp>
      <p:sp>
        <p:nvSpPr>
          <p:cNvPr id="7" name="9 Marcador de fecha"/>
          <p:cNvSpPr>
            <a:spLocks noGrp="1"/>
          </p:cNvSpPr>
          <p:nvPr>
            <p:ph type="dt" sz="half" idx="10"/>
          </p:nvPr>
        </p:nvSpPr>
        <p:spPr/>
        <p:txBody>
          <a:bodyPr rtlCol="0"/>
          <a:lstStyle>
            <a:lvl1pPr>
              <a:defRPr/>
            </a:lvl1pPr>
          </a:lstStyle>
          <a:p>
            <a:pPr>
              <a:defRPr/>
            </a:pPr>
            <a:fld id="{EB563545-8EE0-4829-8974-8BF291AD0125}" type="datetimeFigureOut">
              <a:rPr lang="es-ES">
                <a:solidFill>
                  <a:srgbClr val="242852"/>
                </a:solidFill>
              </a:rPr>
              <a:pPr>
                <a:defRPr/>
              </a:pPr>
              <a:t>12/10/2016</a:t>
            </a:fld>
            <a:endParaRPr lang="es-ES">
              <a:solidFill>
                <a:srgbClr val="242852"/>
              </a:solidFill>
            </a:endParaRPr>
          </a:p>
        </p:txBody>
      </p:sp>
      <p:sp>
        <p:nvSpPr>
          <p:cNvPr id="8" name="11 Marcador de número de diapositiva"/>
          <p:cNvSpPr>
            <a:spLocks noGrp="1"/>
          </p:cNvSpPr>
          <p:nvPr>
            <p:ph type="sldNum" sz="quarter" idx="11"/>
          </p:nvPr>
        </p:nvSpPr>
        <p:spPr/>
        <p:txBody>
          <a:bodyPr/>
          <a:lstStyle>
            <a:lvl1pPr>
              <a:defRPr/>
            </a:lvl1pPr>
          </a:lstStyle>
          <a:p>
            <a:pPr>
              <a:defRPr/>
            </a:pPr>
            <a:fld id="{6339D602-A1EE-41EA-AADA-C6DB8032FC6C}" type="slidenum">
              <a:rPr lang="es-ES" altLang="es-MX"/>
              <a:pPr>
                <a:defRPr/>
              </a:pPr>
              <a:t>‹Nº›</a:t>
            </a:fld>
            <a:endParaRPr lang="es-ES" altLang="es-MX"/>
          </a:p>
        </p:txBody>
      </p:sp>
      <p:sp>
        <p:nvSpPr>
          <p:cNvPr id="9" name="13 Marcador de pie de página"/>
          <p:cNvSpPr>
            <a:spLocks noGrp="1"/>
          </p:cNvSpPr>
          <p:nvPr>
            <p:ph type="ftr" sz="quarter" idx="12"/>
          </p:nvPr>
        </p:nvSpPr>
        <p:spPr/>
        <p:txBody>
          <a:bodyPr rtlCol="0"/>
          <a:lstStyle>
            <a:lvl1pPr>
              <a:defRPr/>
            </a:lvl1pPr>
          </a:lstStyle>
          <a:p>
            <a:pPr>
              <a:defRPr/>
            </a:pPr>
            <a:endParaRPr lang="es-ES">
              <a:solidFill>
                <a:srgbClr val="242852"/>
              </a:solidFill>
            </a:endParaRPr>
          </a:p>
        </p:txBody>
      </p:sp>
    </p:spTree>
    <p:extLst>
      <p:ext uri="{BB962C8B-B14F-4D97-AF65-F5344CB8AC3E}">
        <p14:creationId xmlns:p14="http://schemas.microsoft.com/office/powerpoint/2010/main" val="3958475186"/>
      </p:ext>
    </p:extLst>
  </p:cSld>
  <p:clrMapOvr>
    <a:masterClrMapping/>
  </p:clrMapOvr>
  <p:transition spd="med">
    <p:pull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43ADBAEC-86C1-49B3-8089-98970E441F55}" type="datetimeFigureOut">
              <a:rPr lang="es-ES">
                <a:solidFill>
                  <a:srgbClr val="242852"/>
                </a:solidFill>
              </a:rPr>
              <a:pPr>
                <a:defRPr/>
              </a:pPr>
              <a:t>12/10/2016</a:t>
            </a:fld>
            <a:endParaRPr lang="es-ES">
              <a:solidFill>
                <a:srgbClr val="242852"/>
              </a:solidFill>
            </a:endParaRPr>
          </a:p>
        </p:txBody>
      </p:sp>
      <p:sp>
        <p:nvSpPr>
          <p:cNvPr id="4" name="2 Marcador de pie de página"/>
          <p:cNvSpPr>
            <a:spLocks noGrp="1"/>
          </p:cNvSpPr>
          <p:nvPr>
            <p:ph type="ftr" sz="quarter" idx="11"/>
          </p:nvPr>
        </p:nvSpPr>
        <p:spPr/>
        <p:txBody>
          <a:bodyPr/>
          <a:lstStyle>
            <a:lvl1pPr>
              <a:defRPr/>
            </a:lvl1pPr>
          </a:lstStyle>
          <a:p>
            <a:pPr>
              <a:defRPr/>
            </a:pPr>
            <a:endParaRPr lang="es-ES">
              <a:solidFill>
                <a:srgbClr val="242852"/>
              </a:solidFill>
            </a:endParaRPr>
          </a:p>
        </p:txBody>
      </p:sp>
      <p:sp>
        <p:nvSpPr>
          <p:cNvPr id="5" name="22 Marcador de número de diapositiva"/>
          <p:cNvSpPr>
            <a:spLocks noGrp="1"/>
          </p:cNvSpPr>
          <p:nvPr>
            <p:ph type="sldNum" sz="quarter" idx="12"/>
          </p:nvPr>
        </p:nvSpPr>
        <p:spPr/>
        <p:txBody>
          <a:bodyPr/>
          <a:lstStyle>
            <a:lvl1pPr>
              <a:defRPr/>
            </a:lvl1pPr>
          </a:lstStyle>
          <a:p>
            <a:pPr>
              <a:defRPr/>
            </a:pPr>
            <a:fld id="{996C1181-3A77-4F88-AA79-7DC9DBA4546B}" type="slidenum">
              <a:rPr lang="es-ES" altLang="es-MX"/>
              <a:pPr>
                <a:defRPr/>
              </a:pPr>
              <a:t>‹Nº›</a:t>
            </a:fld>
            <a:endParaRPr lang="es-ES" altLang="es-MX"/>
          </a:p>
        </p:txBody>
      </p:sp>
    </p:spTree>
    <p:extLst>
      <p:ext uri="{BB962C8B-B14F-4D97-AF65-F5344CB8AC3E}">
        <p14:creationId xmlns:p14="http://schemas.microsoft.com/office/powerpoint/2010/main" val="2872031132"/>
      </p:ext>
    </p:extLst>
  </p:cSld>
  <p:clrMapOvr>
    <a:masterClrMapping/>
  </p:clrMapOvr>
  <p:transition spd="med">
    <p:pull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55FDF8B7-B007-47AC-A890-5C18A94091EC}" type="datetimeFigureOut">
              <a:rPr lang="es-ES">
                <a:solidFill>
                  <a:srgbClr val="242852"/>
                </a:solidFill>
              </a:rPr>
              <a:pPr>
                <a:defRPr/>
              </a:pPr>
              <a:t>12/10/2016</a:t>
            </a:fld>
            <a:endParaRPr lang="es-ES">
              <a:solidFill>
                <a:srgbClr val="242852"/>
              </a:solidFill>
            </a:endParaRPr>
          </a:p>
        </p:txBody>
      </p:sp>
      <p:sp>
        <p:nvSpPr>
          <p:cNvPr id="3" name="2 Marcador de pie de página"/>
          <p:cNvSpPr>
            <a:spLocks noGrp="1"/>
          </p:cNvSpPr>
          <p:nvPr>
            <p:ph type="ftr" sz="quarter" idx="11"/>
          </p:nvPr>
        </p:nvSpPr>
        <p:spPr/>
        <p:txBody>
          <a:bodyPr/>
          <a:lstStyle>
            <a:lvl1pPr>
              <a:defRPr/>
            </a:lvl1pPr>
          </a:lstStyle>
          <a:p>
            <a:pPr>
              <a:defRPr/>
            </a:pPr>
            <a:endParaRPr lang="es-ES">
              <a:solidFill>
                <a:srgbClr val="242852"/>
              </a:solidFill>
            </a:endParaRPr>
          </a:p>
        </p:txBody>
      </p:sp>
      <p:sp>
        <p:nvSpPr>
          <p:cNvPr id="4" name="3 Marcador de número de diapositiva"/>
          <p:cNvSpPr>
            <a:spLocks noGrp="1"/>
          </p:cNvSpPr>
          <p:nvPr>
            <p:ph type="sldNum" sz="quarter" idx="12"/>
          </p:nvPr>
        </p:nvSpPr>
        <p:spPr>
          <a:xfrm>
            <a:off x="0" y="6248400"/>
            <a:ext cx="711200" cy="381000"/>
          </a:xfrm>
        </p:spPr>
        <p:txBody>
          <a:bodyPr/>
          <a:lstStyle>
            <a:lvl1pPr>
              <a:defRPr>
                <a:solidFill>
                  <a:schemeClr val="tx2"/>
                </a:solidFill>
              </a:defRPr>
            </a:lvl1pPr>
          </a:lstStyle>
          <a:p>
            <a:pPr>
              <a:defRPr/>
            </a:pPr>
            <a:fld id="{F4BE9014-808E-4D9A-991B-33309281C09F}" type="slidenum">
              <a:rPr lang="es-ES" altLang="es-MX">
                <a:solidFill>
                  <a:srgbClr val="242852"/>
                </a:solidFill>
              </a:rPr>
              <a:pPr>
                <a:defRPr/>
              </a:pPr>
              <a:t>‹Nº›</a:t>
            </a:fld>
            <a:endParaRPr lang="es-ES" altLang="es-MX">
              <a:solidFill>
                <a:srgbClr val="242852"/>
              </a:solidFill>
            </a:endParaRPr>
          </a:p>
        </p:txBody>
      </p:sp>
    </p:spTree>
    <p:extLst>
      <p:ext uri="{BB962C8B-B14F-4D97-AF65-F5344CB8AC3E}">
        <p14:creationId xmlns:p14="http://schemas.microsoft.com/office/powerpoint/2010/main" val="1316873852"/>
      </p:ext>
    </p:extLst>
  </p:cSld>
  <p:clrMapOvr>
    <a:masterClrMapping/>
  </p:clrMapOvr>
  <p:transition spd="med">
    <p:pull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812800" y="273050"/>
            <a:ext cx="10769600" cy="869950"/>
          </a:xfrm>
        </p:spPr>
        <p:txBody>
          <a:bodyPr/>
          <a:lstStyle>
            <a:lvl1pPr algn="l">
              <a:buNone/>
              <a:defRPr sz="4400" b="0"/>
            </a:lvl1pPr>
          </a:lstStyle>
          <a:p>
            <a:r>
              <a:rPr lang="es-ES"/>
              <a:t>Haga clic para modificar el estilo de título del patrón</a:t>
            </a:r>
            <a:endParaRPr lang="en-US"/>
          </a:p>
        </p:txBody>
      </p:sp>
      <p:sp>
        <p:nvSpPr>
          <p:cNvPr id="3" name="2 Marcador de texto"/>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s-ES"/>
              <a:t>Haga clic para modificar el estilo de texto del patrón</a:t>
            </a:r>
          </a:p>
        </p:txBody>
      </p:sp>
      <p:sp>
        <p:nvSpPr>
          <p:cNvPr id="9" name="8 Marcador de contenido"/>
          <p:cNvSpPr>
            <a:spLocks noGrp="1"/>
          </p:cNvSpPr>
          <p:nvPr>
            <p:ph sz="quarter" idx="1"/>
          </p:nvPr>
        </p:nvSpPr>
        <p:spPr>
          <a:xfrm>
            <a:off x="3149600" y="1752600"/>
            <a:ext cx="8534400" cy="44196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13 Marcador de fecha"/>
          <p:cNvSpPr>
            <a:spLocks noGrp="1"/>
          </p:cNvSpPr>
          <p:nvPr>
            <p:ph type="dt" sz="half" idx="10"/>
          </p:nvPr>
        </p:nvSpPr>
        <p:spPr/>
        <p:txBody>
          <a:bodyPr/>
          <a:lstStyle>
            <a:lvl1pPr>
              <a:defRPr/>
            </a:lvl1pPr>
          </a:lstStyle>
          <a:p>
            <a:pPr>
              <a:defRPr/>
            </a:pPr>
            <a:fld id="{D64ABC6A-6B5C-42DB-9162-226CA921992A}" type="datetimeFigureOut">
              <a:rPr lang="es-ES">
                <a:solidFill>
                  <a:srgbClr val="242852"/>
                </a:solidFill>
              </a:rPr>
              <a:pPr>
                <a:defRPr/>
              </a:pPr>
              <a:t>12/10/2016</a:t>
            </a:fld>
            <a:endParaRPr lang="es-ES">
              <a:solidFill>
                <a:srgbClr val="242852"/>
              </a:solidFill>
            </a:endParaRPr>
          </a:p>
        </p:txBody>
      </p:sp>
      <p:sp>
        <p:nvSpPr>
          <p:cNvPr id="6" name="2 Marcador de pie de página"/>
          <p:cNvSpPr>
            <a:spLocks noGrp="1"/>
          </p:cNvSpPr>
          <p:nvPr>
            <p:ph type="ftr" sz="quarter" idx="11"/>
          </p:nvPr>
        </p:nvSpPr>
        <p:spPr/>
        <p:txBody>
          <a:bodyPr/>
          <a:lstStyle>
            <a:lvl1pPr>
              <a:defRPr/>
            </a:lvl1pPr>
          </a:lstStyle>
          <a:p>
            <a:pPr>
              <a:defRPr/>
            </a:pPr>
            <a:endParaRPr lang="es-ES">
              <a:solidFill>
                <a:srgbClr val="242852"/>
              </a:solidFill>
            </a:endParaRPr>
          </a:p>
        </p:txBody>
      </p:sp>
      <p:sp>
        <p:nvSpPr>
          <p:cNvPr id="7" name="22 Marcador de número de diapositiva"/>
          <p:cNvSpPr>
            <a:spLocks noGrp="1"/>
          </p:cNvSpPr>
          <p:nvPr>
            <p:ph type="sldNum" sz="quarter" idx="12"/>
          </p:nvPr>
        </p:nvSpPr>
        <p:spPr/>
        <p:txBody>
          <a:bodyPr/>
          <a:lstStyle>
            <a:lvl1pPr>
              <a:defRPr/>
            </a:lvl1pPr>
          </a:lstStyle>
          <a:p>
            <a:pPr>
              <a:defRPr/>
            </a:pPr>
            <a:fld id="{6A3C1B2A-5E35-41F3-876D-A86D3305FEAA}" type="slidenum">
              <a:rPr lang="es-ES" altLang="es-MX"/>
              <a:pPr>
                <a:defRPr/>
              </a:pPr>
              <a:t>‹Nº›</a:t>
            </a:fld>
            <a:endParaRPr lang="es-ES" altLang="es-MX"/>
          </a:p>
        </p:txBody>
      </p:sp>
    </p:spTree>
    <p:extLst>
      <p:ext uri="{BB962C8B-B14F-4D97-AF65-F5344CB8AC3E}">
        <p14:creationId xmlns:p14="http://schemas.microsoft.com/office/powerpoint/2010/main" val="3345804707"/>
      </p:ext>
    </p:extLst>
  </p:cSld>
  <p:clrMapOvr>
    <a:masterClrMapping/>
  </p:clrMapOvr>
  <p:transition spd="med">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0612BAE-A0B8-402D-B1AA-D32010A836FC}"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1508411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9 Rectángulo"/>
          <p:cNvSpPr/>
          <p:nvPr/>
        </p:nvSpPr>
        <p:spPr bwMode="white">
          <a:xfrm>
            <a:off x="-12700" y="4572001"/>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6" name="10 Rectángulo"/>
          <p:cNvSpPr/>
          <p:nvPr/>
        </p:nvSpPr>
        <p:spPr>
          <a:xfrm>
            <a:off x="-12699" y="4664075"/>
            <a:ext cx="1951567"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7" name="11 Rectángulo"/>
          <p:cNvSpPr/>
          <p:nvPr/>
        </p:nvSpPr>
        <p:spPr>
          <a:xfrm>
            <a:off x="2059517" y="4654550"/>
            <a:ext cx="1013248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8" name="12 Rectángulo"/>
          <p:cNvSpPr/>
          <p:nvPr/>
        </p:nvSpPr>
        <p:spPr bwMode="white">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4" name="3 Marcador de texto"/>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s-ES"/>
              <a:t>Haga clic para modificar el estilo de texto del patrón</a:t>
            </a:r>
          </a:p>
        </p:txBody>
      </p:sp>
      <p:sp>
        <p:nvSpPr>
          <p:cNvPr id="2" name="1 Título"/>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3200"/>
            </a:lvl1pPr>
          </a:lstStyle>
          <a:p>
            <a:pPr lvl="0"/>
            <a:r>
              <a:rPr lang="es-ES" noProof="0"/>
              <a:t>Haga clic en el icono para agregar una imagen</a:t>
            </a:r>
            <a:endParaRPr lang="en-US" noProof="0" dirty="0"/>
          </a:p>
        </p:txBody>
      </p:sp>
      <p:sp>
        <p:nvSpPr>
          <p:cNvPr id="9" name="11 Marcador de fecha"/>
          <p:cNvSpPr>
            <a:spLocks noGrp="1"/>
          </p:cNvSpPr>
          <p:nvPr>
            <p:ph type="dt" sz="half" idx="10"/>
          </p:nvPr>
        </p:nvSpPr>
        <p:spPr>
          <a:xfrm>
            <a:off x="8331200" y="6248401"/>
            <a:ext cx="3556000" cy="365125"/>
          </a:xfrm>
        </p:spPr>
        <p:txBody>
          <a:bodyPr rtlCol="0"/>
          <a:lstStyle>
            <a:lvl1pPr>
              <a:defRPr/>
            </a:lvl1pPr>
          </a:lstStyle>
          <a:p>
            <a:pPr>
              <a:defRPr/>
            </a:pPr>
            <a:fld id="{D7D5D78D-96B3-4B98-A619-52FD35723EEF}" type="datetimeFigureOut">
              <a:rPr lang="es-ES">
                <a:solidFill>
                  <a:srgbClr val="242852"/>
                </a:solidFill>
              </a:rPr>
              <a:pPr>
                <a:defRPr/>
              </a:pPr>
              <a:t>12/10/2016</a:t>
            </a:fld>
            <a:endParaRPr lang="es-ES">
              <a:solidFill>
                <a:srgbClr val="242852"/>
              </a:solidFill>
            </a:endParaRPr>
          </a:p>
        </p:txBody>
      </p:sp>
      <p:sp>
        <p:nvSpPr>
          <p:cNvPr id="10" name="12 Marcador de número de diapositiva"/>
          <p:cNvSpPr>
            <a:spLocks noGrp="1"/>
          </p:cNvSpPr>
          <p:nvPr>
            <p:ph type="sldNum" sz="quarter" idx="11"/>
          </p:nvPr>
        </p:nvSpPr>
        <p:spPr>
          <a:xfrm>
            <a:off x="0" y="4667251"/>
            <a:ext cx="1930400" cy="663575"/>
          </a:xfrm>
        </p:spPr>
        <p:txBody>
          <a:bodyPr/>
          <a:lstStyle>
            <a:lvl1pPr>
              <a:defRPr sz="2800"/>
            </a:lvl1pPr>
          </a:lstStyle>
          <a:p>
            <a:pPr>
              <a:defRPr/>
            </a:pPr>
            <a:fld id="{F88AC5A8-601E-4E86-AC5A-B13FFE5FF512}" type="slidenum">
              <a:rPr lang="es-ES" altLang="es-MX"/>
              <a:pPr>
                <a:defRPr/>
              </a:pPr>
              <a:t>‹Nº›</a:t>
            </a:fld>
            <a:endParaRPr lang="es-ES" altLang="es-MX"/>
          </a:p>
        </p:txBody>
      </p:sp>
      <p:sp>
        <p:nvSpPr>
          <p:cNvPr id="11" name="13 Marcador de pie de página"/>
          <p:cNvSpPr>
            <a:spLocks noGrp="1"/>
          </p:cNvSpPr>
          <p:nvPr>
            <p:ph type="ftr" sz="quarter" idx="12"/>
          </p:nvPr>
        </p:nvSpPr>
        <p:spPr>
          <a:xfrm>
            <a:off x="2133600" y="6248401"/>
            <a:ext cx="6096000" cy="365125"/>
          </a:xfrm>
        </p:spPr>
        <p:txBody>
          <a:bodyPr rtlCol="0"/>
          <a:lstStyle>
            <a:lvl1pPr>
              <a:defRPr/>
            </a:lvl1pPr>
          </a:lstStyle>
          <a:p>
            <a:pPr>
              <a:defRPr/>
            </a:pPr>
            <a:endParaRPr lang="es-ES">
              <a:solidFill>
                <a:srgbClr val="242852"/>
              </a:solidFill>
            </a:endParaRPr>
          </a:p>
        </p:txBody>
      </p:sp>
    </p:spTree>
    <p:extLst>
      <p:ext uri="{BB962C8B-B14F-4D97-AF65-F5344CB8AC3E}">
        <p14:creationId xmlns:p14="http://schemas.microsoft.com/office/powerpoint/2010/main" val="2393024593"/>
      </p:ext>
    </p:extLst>
  </p:cSld>
  <p:clrMapOvr>
    <a:masterClrMapping/>
  </p:clrMapOvr>
  <p:transition spd="med">
    <p:pull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FFB3273B-7648-4E6B-A14B-66A541E36F78}" type="datetimeFigureOut">
              <a:rPr lang="es-ES">
                <a:solidFill>
                  <a:srgbClr val="242852"/>
                </a:solidFill>
              </a:rPr>
              <a:pPr>
                <a:defRPr/>
              </a:pPr>
              <a:t>12/10/2016</a:t>
            </a:fld>
            <a:endParaRPr lang="es-ES">
              <a:solidFill>
                <a:srgbClr val="242852"/>
              </a:solidFill>
            </a:endParaRPr>
          </a:p>
        </p:txBody>
      </p:sp>
      <p:sp>
        <p:nvSpPr>
          <p:cNvPr id="5" name="2 Marcador de pie de página"/>
          <p:cNvSpPr>
            <a:spLocks noGrp="1"/>
          </p:cNvSpPr>
          <p:nvPr>
            <p:ph type="ftr" sz="quarter" idx="11"/>
          </p:nvPr>
        </p:nvSpPr>
        <p:spPr/>
        <p:txBody>
          <a:bodyPr/>
          <a:lstStyle>
            <a:lvl1pPr>
              <a:defRPr/>
            </a:lvl1pPr>
          </a:lstStyle>
          <a:p>
            <a:pPr>
              <a:defRPr/>
            </a:pPr>
            <a:endParaRPr lang="es-ES">
              <a:solidFill>
                <a:srgbClr val="242852"/>
              </a:solidFill>
            </a:endParaRPr>
          </a:p>
        </p:txBody>
      </p:sp>
      <p:sp>
        <p:nvSpPr>
          <p:cNvPr id="6" name="22 Marcador de número de diapositiva"/>
          <p:cNvSpPr>
            <a:spLocks noGrp="1"/>
          </p:cNvSpPr>
          <p:nvPr>
            <p:ph type="sldNum" sz="quarter" idx="12"/>
          </p:nvPr>
        </p:nvSpPr>
        <p:spPr/>
        <p:txBody>
          <a:bodyPr/>
          <a:lstStyle>
            <a:lvl1pPr>
              <a:defRPr/>
            </a:lvl1pPr>
          </a:lstStyle>
          <a:p>
            <a:pPr>
              <a:defRPr/>
            </a:pPr>
            <a:fld id="{38057EA2-2410-4BB9-935D-0F1705567577}" type="slidenum">
              <a:rPr lang="es-ES" altLang="es-MX"/>
              <a:pPr>
                <a:defRPr/>
              </a:pPr>
              <a:t>‹Nº›</a:t>
            </a:fld>
            <a:endParaRPr lang="es-ES" altLang="es-MX"/>
          </a:p>
        </p:txBody>
      </p:sp>
    </p:spTree>
    <p:extLst>
      <p:ext uri="{BB962C8B-B14F-4D97-AF65-F5344CB8AC3E}">
        <p14:creationId xmlns:p14="http://schemas.microsoft.com/office/powerpoint/2010/main" val="3104868492"/>
      </p:ext>
    </p:extLst>
  </p:cSld>
  <p:clrMapOvr>
    <a:masterClrMapping/>
  </p:clrMapOvr>
  <p:transition spd="med">
    <p:pull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9 Rectángulo"/>
          <p:cNvSpPr/>
          <p:nvPr/>
        </p:nvSpPr>
        <p:spPr bwMode="white">
          <a:xfrm>
            <a:off x="8128001" y="0"/>
            <a:ext cx="427567"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5" name="10 Rectángulo"/>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6" name="11 Rectángulo"/>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2" name="1 Título vertical"/>
          <p:cNvSpPr>
            <a:spLocks noGrp="1"/>
          </p:cNvSpPr>
          <p:nvPr>
            <p:ph type="title" orient="vert"/>
          </p:nvPr>
        </p:nvSpPr>
        <p:spPr>
          <a:xfrm>
            <a:off x="8737600" y="609601"/>
            <a:ext cx="2743200" cy="5516563"/>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609600" y="609600"/>
            <a:ext cx="7416800" cy="551656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3 Marcador de fecha"/>
          <p:cNvSpPr>
            <a:spLocks noGrp="1"/>
          </p:cNvSpPr>
          <p:nvPr>
            <p:ph type="dt" sz="half" idx="10"/>
          </p:nvPr>
        </p:nvSpPr>
        <p:spPr>
          <a:xfrm>
            <a:off x="8737600" y="6248401"/>
            <a:ext cx="2946400" cy="365125"/>
          </a:xfrm>
        </p:spPr>
        <p:txBody>
          <a:bodyPr/>
          <a:lstStyle>
            <a:lvl1pPr>
              <a:defRPr/>
            </a:lvl1pPr>
          </a:lstStyle>
          <a:p>
            <a:pPr>
              <a:defRPr/>
            </a:pPr>
            <a:fld id="{E3837BC1-6E17-4AF8-9092-41D8A03C9634}" type="datetimeFigureOut">
              <a:rPr lang="es-ES">
                <a:solidFill>
                  <a:srgbClr val="242852"/>
                </a:solidFill>
              </a:rPr>
              <a:pPr>
                <a:defRPr/>
              </a:pPr>
              <a:t>12/10/2016</a:t>
            </a:fld>
            <a:endParaRPr lang="es-ES">
              <a:solidFill>
                <a:srgbClr val="242852"/>
              </a:solidFill>
            </a:endParaRPr>
          </a:p>
        </p:txBody>
      </p:sp>
      <p:sp>
        <p:nvSpPr>
          <p:cNvPr id="8" name="4 Marcador de pie de página"/>
          <p:cNvSpPr>
            <a:spLocks noGrp="1"/>
          </p:cNvSpPr>
          <p:nvPr>
            <p:ph type="ftr" sz="quarter" idx="11"/>
          </p:nvPr>
        </p:nvSpPr>
        <p:spPr>
          <a:xfrm>
            <a:off x="609601" y="6248401"/>
            <a:ext cx="7431617" cy="365125"/>
          </a:xfrm>
        </p:spPr>
        <p:txBody>
          <a:bodyPr/>
          <a:lstStyle>
            <a:lvl1pPr>
              <a:defRPr/>
            </a:lvl1pPr>
          </a:lstStyle>
          <a:p>
            <a:pPr>
              <a:defRPr/>
            </a:pPr>
            <a:endParaRPr lang="es-ES">
              <a:solidFill>
                <a:srgbClr val="242852"/>
              </a:solidFill>
            </a:endParaRPr>
          </a:p>
        </p:txBody>
      </p:sp>
      <p:sp>
        <p:nvSpPr>
          <p:cNvPr id="9" name="5 Marcador de número de diapositiva"/>
          <p:cNvSpPr>
            <a:spLocks noGrp="1"/>
          </p:cNvSpPr>
          <p:nvPr>
            <p:ph type="sldNum" sz="quarter" idx="12"/>
          </p:nvPr>
        </p:nvSpPr>
        <p:spPr>
          <a:xfrm rot="5400000">
            <a:off x="8075084" y="103717"/>
            <a:ext cx="533400" cy="325967"/>
          </a:xfrm>
        </p:spPr>
        <p:txBody>
          <a:bodyPr/>
          <a:lstStyle>
            <a:lvl1pPr>
              <a:defRPr/>
            </a:lvl1pPr>
          </a:lstStyle>
          <a:p>
            <a:pPr>
              <a:defRPr/>
            </a:pPr>
            <a:fld id="{30628DAD-C279-4A5F-980D-3C9F7469F962}" type="slidenum">
              <a:rPr lang="es-ES" altLang="es-MX"/>
              <a:pPr>
                <a:defRPr/>
              </a:pPr>
              <a:t>‹Nº›</a:t>
            </a:fld>
            <a:endParaRPr lang="es-ES" altLang="es-MX"/>
          </a:p>
        </p:txBody>
      </p:sp>
    </p:spTree>
    <p:extLst>
      <p:ext uri="{BB962C8B-B14F-4D97-AF65-F5344CB8AC3E}">
        <p14:creationId xmlns:p14="http://schemas.microsoft.com/office/powerpoint/2010/main" val="4063059815"/>
      </p:ext>
    </p:extLst>
  </p:cSld>
  <p:clrMapOvr>
    <a:masterClrMapping/>
  </p:clrMapOvr>
  <p:transition spd="med">
    <p:pull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110EF43E-B82B-4413-92F9-70594F71B584}"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5689473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0612BAE-A0B8-402D-B1AA-D32010A836FC}"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5509598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1F085E7-95A4-4581-99BE-9372A383DBAE}"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7225658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C34489AE-5FE0-4B54-AEA2-6A862F965371}" type="datetime1">
              <a:rPr lang="es-ES" smtClean="0">
                <a:solidFill>
                  <a:prstClr val="black">
                    <a:tint val="75000"/>
                  </a:prstClr>
                </a:solidFill>
              </a:rPr>
              <a:pPr/>
              <a:t>12/10/2016</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901553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60FF402-EE19-4E4A-A7B0-5800F6591859}" type="datetime1">
              <a:rPr lang="es-ES" smtClean="0">
                <a:solidFill>
                  <a:prstClr val="black">
                    <a:tint val="75000"/>
                  </a:prstClr>
                </a:solidFill>
              </a:rPr>
              <a:pPr/>
              <a:t>12/10/2016</a:t>
            </a:fld>
            <a:endParaRPr lang="es-E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8830398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42C6CFE9-0547-4CA1-BD45-A5B8E10A883B}" type="datetime1">
              <a:rPr lang="es-ES" smtClean="0">
                <a:solidFill>
                  <a:prstClr val="black">
                    <a:tint val="75000"/>
                  </a:prstClr>
                </a:solidFill>
              </a:rPr>
              <a:pPr/>
              <a:t>12/10/2016</a:t>
            </a:fld>
            <a:endParaRPr lang="es-E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572968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639320D-206A-4372-9CA5-D3AA131486AB}" type="datetime1">
              <a:rPr lang="es-ES" smtClean="0">
                <a:solidFill>
                  <a:prstClr val="black">
                    <a:tint val="75000"/>
                  </a:prstClr>
                </a:solidFill>
              </a:rPr>
              <a:pPr/>
              <a:t>12/10/2016</a:t>
            </a:fld>
            <a:endParaRPr lang="es-E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64594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1F085E7-95A4-4581-99BE-9372A383DBAE}"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1974253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D00254C-44A3-4626-8BAC-F493A3F5A914}" type="datetime1">
              <a:rPr lang="es-ES" smtClean="0">
                <a:solidFill>
                  <a:prstClr val="black">
                    <a:tint val="75000"/>
                  </a:prstClr>
                </a:solidFill>
              </a:rPr>
              <a:pPr/>
              <a:t>12/10/2016</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6686248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E4C885C-1ED7-488D-864B-C4BFE8001B18}" type="datetime1">
              <a:rPr lang="es-ES" smtClean="0">
                <a:solidFill>
                  <a:prstClr val="black">
                    <a:tint val="75000"/>
                  </a:prstClr>
                </a:solidFill>
              </a:rPr>
              <a:pPr/>
              <a:t>12/10/2016</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4278424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4C786C6-C80E-47C7-BE99-99A371CB0143}"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40890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CB264E28-5F7A-4441-A6F4-E8C3B2634AA1}"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05366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C34489AE-5FE0-4B54-AEA2-6A862F965371}" type="datetime1">
              <a:rPr lang="es-ES" smtClean="0">
                <a:solidFill>
                  <a:prstClr val="black">
                    <a:tint val="75000"/>
                  </a:prstClr>
                </a:solidFill>
              </a:rPr>
              <a:pPr/>
              <a:t>12/10/2016</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54198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60FF402-EE19-4E4A-A7B0-5800F6591859}" type="datetime1">
              <a:rPr lang="es-ES" smtClean="0">
                <a:solidFill>
                  <a:prstClr val="black">
                    <a:tint val="75000"/>
                  </a:prstClr>
                </a:solidFill>
              </a:rPr>
              <a:pPr/>
              <a:t>12/10/2016</a:t>
            </a:fld>
            <a:endParaRPr lang="es-E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02597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42C6CFE9-0547-4CA1-BD45-A5B8E10A883B}" type="datetime1">
              <a:rPr lang="es-ES" smtClean="0">
                <a:solidFill>
                  <a:prstClr val="black">
                    <a:tint val="75000"/>
                  </a:prstClr>
                </a:solidFill>
              </a:rPr>
              <a:pPr/>
              <a:t>12/10/2016</a:t>
            </a:fld>
            <a:endParaRPr lang="es-E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176265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639320D-206A-4372-9CA5-D3AA131486AB}" type="datetime1">
              <a:rPr lang="es-ES" smtClean="0">
                <a:solidFill>
                  <a:prstClr val="black">
                    <a:tint val="75000"/>
                  </a:prstClr>
                </a:solidFill>
              </a:rPr>
              <a:pPr/>
              <a:t>12/10/2016</a:t>
            </a:fld>
            <a:endParaRPr lang="es-E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8099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D00254C-44A3-4626-8BAC-F493A3F5A914}" type="datetime1">
              <a:rPr lang="es-ES" smtClean="0">
                <a:solidFill>
                  <a:prstClr val="black">
                    <a:tint val="75000"/>
                  </a:prstClr>
                </a:solidFill>
              </a:rPr>
              <a:pPr/>
              <a:t>12/10/2016</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573568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E4C885C-1ED7-488D-864B-C4BFE8001B18}" type="datetime1">
              <a:rPr lang="es-ES" smtClean="0">
                <a:solidFill>
                  <a:prstClr val="black">
                    <a:tint val="75000"/>
                  </a:prstClr>
                </a:solidFill>
              </a:rPr>
              <a:pPr/>
              <a:t>12/10/2016</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326974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C82B8-B8FC-4DA6-8F6B-DF6AE81EC179}"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078296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21 Marcador de título"/>
          <p:cNvSpPr>
            <a:spLocks noGrp="1"/>
          </p:cNvSpPr>
          <p:nvPr>
            <p:ph type="title"/>
          </p:nvPr>
        </p:nvSpPr>
        <p:spPr bwMode="auto">
          <a:xfrm>
            <a:off x="812800" y="228600"/>
            <a:ext cx="1087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smtClean="0"/>
              <a:t>Haga clic para modificar el estilo de título del patrón</a:t>
            </a:r>
            <a:endParaRPr lang="en-US" altLang="es-MX" smtClean="0"/>
          </a:p>
        </p:txBody>
      </p:sp>
      <p:sp>
        <p:nvSpPr>
          <p:cNvPr id="1027" name="12 Marcador de texto"/>
          <p:cNvSpPr>
            <a:spLocks noGrp="1"/>
          </p:cNvSpPr>
          <p:nvPr>
            <p:ph type="body" idx="1"/>
          </p:nvPr>
        </p:nvSpPr>
        <p:spPr bwMode="auto">
          <a:xfrm>
            <a:off x="817033" y="1600201"/>
            <a:ext cx="10871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n-US" altLang="es-MX" smtClean="0"/>
          </a:p>
        </p:txBody>
      </p:sp>
      <p:sp>
        <p:nvSpPr>
          <p:cNvPr id="14" name="13 Marcador de fecha"/>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latin typeface="Arial" charset="0"/>
                <a:cs typeface="Arial" charset="0"/>
              </a:defRPr>
            </a:lvl1pPr>
          </a:lstStyle>
          <a:p>
            <a:pPr fontAlgn="base">
              <a:spcBef>
                <a:spcPct val="0"/>
              </a:spcBef>
              <a:spcAft>
                <a:spcPct val="0"/>
              </a:spcAft>
              <a:defRPr/>
            </a:pPr>
            <a:fld id="{8BE59C6E-685C-46E2-BA9E-E91662BB8473}" type="datetimeFigureOut">
              <a:rPr lang="es-ES">
                <a:solidFill>
                  <a:srgbClr val="242852"/>
                </a:solidFill>
              </a:rPr>
              <a:pPr fontAlgn="base">
                <a:spcBef>
                  <a:spcPct val="0"/>
                </a:spcBef>
                <a:spcAft>
                  <a:spcPct val="0"/>
                </a:spcAft>
                <a:defRPr/>
              </a:pPr>
              <a:t>12/10/2016</a:t>
            </a:fld>
            <a:endParaRPr lang="es-ES">
              <a:solidFill>
                <a:srgbClr val="242852"/>
              </a:solidFill>
            </a:endParaRPr>
          </a:p>
        </p:txBody>
      </p:sp>
      <p:sp>
        <p:nvSpPr>
          <p:cNvPr id="3" name="2 Marcador de pie de página"/>
          <p:cNvSpPr>
            <a:spLocks noGrp="1"/>
          </p:cNvSpPr>
          <p:nvPr>
            <p:ph type="ftr" sz="quarter" idx="3"/>
          </p:nvPr>
        </p:nvSpPr>
        <p:spPr>
          <a:xfrm>
            <a:off x="812801" y="6248401"/>
            <a:ext cx="7228417" cy="365125"/>
          </a:xfrm>
          <a:prstGeom prst="rect">
            <a:avLst/>
          </a:prstGeom>
        </p:spPr>
        <p:txBody>
          <a:bodyPr vert="horz" anchor="ctr"/>
          <a:lstStyle>
            <a:lvl1pPr algn="r" eaLnBrk="1" latinLnBrk="0" hangingPunct="1">
              <a:defRPr kumimoji="0" sz="1400">
                <a:solidFill>
                  <a:schemeClr val="tx2"/>
                </a:solidFill>
                <a:latin typeface="Arial" charset="0"/>
                <a:cs typeface="Arial" charset="0"/>
              </a:defRPr>
            </a:lvl1pPr>
          </a:lstStyle>
          <a:p>
            <a:pPr fontAlgn="base">
              <a:spcBef>
                <a:spcPct val="0"/>
              </a:spcBef>
              <a:spcAft>
                <a:spcPct val="0"/>
              </a:spcAft>
              <a:defRPr/>
            </a:pPr>
            <a:endParaRPr lang="es-ES">
              <a:solidFill>
                <a:srgbClr val="242852"/>
              </a:solidFill>
            </a:endParaRPr>
          </a:p>
        </p:txBody>
      </p:sp>
      <p:sp>
        <p:nvSpPr>
          <p:cNvPr id="7" name="6 Rectángulo"/>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8" name="7 Rectángulo"/>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9" name="8 Rectángulo"/>
          <p:cNvSpPr/>
          <p:nvPr/>
        </p:nvSpPr>
        <p:spPr>
          <a:xfrm>
            <a:off x="787400" y="1279525"/>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1800">
              <a:solidFill>
                <a:prstClr val="white"/>
              </a:solidFill>
            </a:endParaRPr>
          </a:p>
        </p:txBody>
      </p:sp>
      <p:sp>
        <p:nvSpPr>
          <p:cNvPr id="23" name="22 Marcador de número de diapositiva"/>
          <p:cNvSpPr>
            <a:spLocks noGrp="1"/>
          </p:cNvSpPr>
          <p:nvPr>
            <p:ph type="sldNum" sz="quarter" idx="4"/>
          </p:nvPr>
        </p:nvSpPr>
        <p:spPr>
          <a:xfrm>
            <a:off x="0" y="1271589"/>
            <a:ext cx="7112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defRPr>
            </a:lvl1pPr>
          </a:lstStyle>
          <a:p>
            <a:pPr fontAlgn="base">
              <a:spcBef>
                <a:spcPct val="0"/>
              </a:spcBef>
              <a:spcAft>
                <a:spcPct val="0"/>
              </a:spcAft>
              <a:defRPr/>
            </a:pPr>
            <a:fld id="{FEB47F00-96B5-4DB5-B8AA-B365B2616F73}" type="slidenum">
              <a:rPr lang="es-ES" altLang="es-MX">
                <a:latin typeface="Arial" panose="020B0604020202020204" pitchFamily="34" charset="0"/>
                <a:cs typeface="Arial" panose="020B0604020202020204" pitchFamily="34" charset="0"/>
              </a:rPr>
              <a:pPr fontAlgn="base">
                <a:spcBef>
                  <a:spcPct val="0"/>
                </a:spcBef>
                <a:spcAft>
                  <a:spcPct val="0"/>
                </a:spcAft>
                <a:defRPr/>
              </a:pPr>
              <a:t>‹Nº›</a:t>
            </a:fld>
            <a:endParaRPr lang="es-ES" altLang="es-M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9868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pull dir="r"/>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8CDD7"/>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C0BEAF"/>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C82B8-B8FC-4DA6-8F6B-DF6AE81EC179}" type="datetime1">
              <a:rPr lang="es-ES" smtClean="0">
                <a:solidFill>
                  <a:prstClr val="black">
                    <a:tint val="75000"/>
                  </a:prstClr>
                </a:solidFill>
              </a:rPr>
              <a:pPr/>
              <a:t>12/10/2016</a:t>
            </a:fld>
            <a:endParaRPr lang="es-ES">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62DF8-4199-4D9E-ABAC-14F481170DF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7248826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9.xml"/><Relationship Id="rId4" Type="http://schemas.openxmlformats.org/officeDocument/2006/relationships/image" Target="../media/image7.jpg"/></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2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12192000" cy="1773238"/>
          </a:xfrm>
          <a:prstGeom prst="rect">
            <a:avLst/>
          </a:prstGeom>
          <a:solidFill>
            <a:schemeClr val="bg2"/>
          </a:solidFill>
          <a:ln w="9525">
            <a:noFill/>
            <a:miter lim="800000"/>
            <a:headEnd/>
            <a:tailEnd/>
          </a:ln>
        </p:spPr>
        <p:txBody>
          <a:bodyPr wrap="none" anchor="ctr"/>
          <a:lstStyle/>
          <a:p>
            <a:pPr algn="ctr"/>
            <a:endParaRPr lang="es-ES">
              <a:solidFill>
                <a:prstClr val="black"/>
              </a:solidFill>
            </a:endParaRPr>
          </a:p>
        </p:txBody>
      </p:sp>
      <p:sp>
        <p:nvSpPr>
          <p:cNvPr id="3075" name="Rectangle 3"/>
          <p:cNvSpPr>
            <a:spLocks noChangeArrowheads="1"/>
          </p:cNvSpPr>
          <p:nvPr/>
        </p:nvSpPr>
        <p:spPr bwMode="auto">
          <a:xfrm>
            <a:off x="0" y="1773239"/>
            <a:ext cx="12192000" cy="935037"/>
          </a:xfrm>
          <a:prstGeom prst="rect">
            <a:avLst/>
          </a:prstGeom>
          <a:solidFill>
            <a:srgbClr val="C0C0C0"/>
          </a:solidFill>
          <a:ln w="9525">
            <a:noFill/>
            <a:miter lim="800000"/>
            <a:headEnd/>
            <a:tailEnd/>
          </a:ln>
        </p:spPr>
        <p:txBody>
          <a:bodyPr wrap="none" anchor="ctr"/>
          <a:lstStyle/>
          <a:p>
            <a:endParaRPr lang="es-ES">
              <a:solidFill>
                <a:prstClr val="black"/>
              </a:solidFill>
            </a:endParaRPr>
          </a:p>
        </p:txBody>
      </p:sp>
      <p:sp>
        <p:nvSpPr>
          <p:cNvPr id="3076" name="Rectangle 4"/>
          <p:cNvSpPr>
            <a:spLocks noChangeArrowheads="1"/>
          </p:cNvSpPr>
          <p:nvPr/>
        </p:nvSpPr>
        <p:spPr bwMode="auto">
          <a:xfrm>
            <a:off x="1" y="2708275"/>
            <a:ext cx="5159376" cy="2089150"/>
          </a:xfrm>
          <a:prstGeom prst="rect">
            <a:avLst/>
          </a:prstGeom>
          <a:solidFill>
            <a:srgbClr val="969696"/>
          </a:solidFill>
          <a:ln w="9525">
            <a:noFill/>
            <a:miter lim="800000"/>
            <a:headEnd/>
            <a:tailEnd/>
          </a:ln>
        </p:spPr>
        <p:txBody>
          <a:bodyPr wrap="none" anchor="ctr"/>
          <a:lstStyle/>
          <a:p>
            <a:endParaRPr lang="es-ES">
              <a:solidFill>
                <a:prstClr val="black"/>
              </a:solidFill>
            </a:endParaRPr>
          </a:p>
        </p:txBody>
      </p:sp>
      <p:sp>
        <p:nvSpPr>
          <p:cNvPr id="3077" name="Rectangle 5"/>
          <p:cNvSpPr>
            <a:spLocks noChangeArrowheads="1"/>
          </p:cNvSpPr>
          <p:nvPr/>
        </p:nvSpPr>
        <p:spPr bwMode="auto">
          <a:xfrm>
            <a:off x="0" y="4797426"/>
            <a:ext cx="12192000" cy="2060575"/>
          </a:xfrm>
          <a:prstGeom prst="rect">
            <a:avLst/>
          </a:prstGeom>
          <a:solidFill>
            <a:srgbClr val="0070C0"/>
          </a:solidFill>
          <a:ln w="9525">
            <a:noFill/>
            <a:miter lim="800000"/>
            <a:headEnd/>
            <a:tailEnd/>
          </a:ln>
        </p:spPr>
        <p:txBody>
          <a:bodyPr wrap="none" anchor="ctr"/>
          <a:lstStyle/>
          <a:p>
            <a:endParaRPr lang="es-ES">
              <a:solidFill>
                <a:prstClr val="black"/>
              </a:solidFill>
            </a:endParaRPr>
          </a:p>
        </p:txBody>
      </p:sp>
      <p:sp>
        <p:nvSpPr>
          <p:cNvPr id="3078" name="Text Box 8"/>
          <p:cNvSpPr txBox="1">
            <a:spLocks noChangeArrowheads="1"/>
          </p:cNvSpPr>
          <p:nvPr/>
        </p:nvSpPr>
        <p:spPr bwMode="auto">
          <a:xfrm>
            <a:off x="6876268" y="6457890"/>
            <a:ext cx="5113337" cy="400110"/>
          </a:xfrm>
          <a:prstGeom prst="rect">
            <a:avLst/>
          </a:prstGeom>
          <a:noFill/>
          <a:ln w="9525">
            <a:noFill/>
            <a:miter lim="800000"/>
            <a:headEnd/>
            <a:tailEnd/>
          </a:ln>
        </p:spPr>
        <p:txBody>
          <a:bodyPr>
            <a:spAutoFit/>
          </a:bodyPr>
          <a:lstStyle/>
          <a:p>
            <a:pPr algn="r"/>
            <a:r>
              <a:rPr lang="es-MX" sz="2000" b="1" dirty="0" smtClean="0">
                <a:solidFill>
                  <a:prstClr val="white"/>
                </a:solidFill>
                <a:latin typeface="Arial" charset="0"/>
              </a:rPr>
              <a:t>12 </a:t>
            </a:r>
            <a:r>
              <a:rPr lang="es-MX" sz="2000" b="1" dirty="0">
                <a:solidFill>
                  <a:prstClr val="white"/>
                </a:solidFill>
                <a:latin typeface="Arial" charset="0"/>
              </a:rPr>
              <a:t>de octubre de 2016</a:t>
            </a:r>
            <a:endParaRPr lang="es-MX" sz="2000" b="1" dirty="0">
              <a:solidFill>
                <a:prstClr val="white"/>
              </a:solidFill>
              <a:latin typeface="Arial" charset="0"/>
            </a:endParaRPr>
          </a:p>
        </p:txBody>
      </p:sp>
      <p:sp>
        <p:nvSpPr>
          <p:cNvPr id="3079" name="Rectangle 10"/>
          <p:cNvSpPr>
            <a:spLocks noChangeArrowheads="1"/>
          </p:cNvSpPr>
          <p:nvPr/>
        </p:nvSpPr>
        <p:spPr bwMode="auto">
          <a:xfrm>
            <a:off x="6096000" y="2708275"/>
            <a:ext cx="4572000" cy="2089150"/>
          </a:xfrm>
          <a:prstGeom prst="rect">
            <a:avLst/>
          </a:prstGeom>
          <a:solidFill>
            <a:schemeClr val="bg1"/>
          </a:solidFill>
          <a:ln w="9525">
            <a:noFill/>
            <a:miter lim="800000"/>
            <a:headEnd/>
            <a:tailEnd/>
          </a:ln>
        </p:spPr>
        <p:txBody>
          <a:bodyPr wrap="none" anchor="ctr"/>
          <a:lstStyle/>
          <a:p>
            <a:endParaRPr lang="es-MX">
              <a:solidFill>
                <a:prstClr val="black"/>
              </a:solidFill>
            </a:endParaRPr>
          </a:p>
        </p:txBody>
      </p:sp>
      <p:sp>
        <p:nvSpPr>
          <p:cNvPr id="59399" name="Text Box 7"/>
          <p:cNvSpPr txBox="1">
            <a:spLocks noChangeArrowheads="1"/>
          </p:cNvSpPr>
          <p:nvPr/>
        </p:nvSpPr>
        <p:spPr bwMode="auto">
          <a:xfrm>
            <a:off x="5168095" y="2625619"/>
            <a:ext cx="6821510" cy="2254463"/>
          </a:xfrm>
          <a:prstGeom prst="rect">
            <a:avLst/>
          </a:prstGeom>
          <a:noFill/>
          <a:ln w="9525">
            <a:noFill/>
            <a:miter lim="800000"/>
            <a:headEnd/>
            <a:tailEnd/>
          </a:ln>
          <a:effectLst/>
        </p:spPr>
        <p:txBody>
          <a:bodyPr wrap="square">
            <a:spAutoFit/>
          </a:bodyPr>
          <a:lstStyle/>
          <a:p>
            <a:pPr algn="ctr">
              <a:spcBef>
                <a:spcPct val="50000"/>
              </a:spcBef>
              <a:defRPr/>
            </a:pPr>
            <a:endParaRPr lang="es-MX" sz="1050" b="1" dirty="0">
              <a:solidFill>
                <a:srgbClr val="808080"/>
              </a:solidFill>
              <a:effectLst>
                <a:outerShdw blurRad="38100" dist="38100" dir="2700000" algn="tl">
                  <a:srgbClr val="C0C0C0"/>
                </a:outerShdw>
              </a:effectLst>
              <a:latin typeface="Arial" charset="0"/>
            </a:endParaRPr>
          </a:p>
          <a:p>
            <a:pPr algn="ctr">
              <a:spcBef>
                <a:spcPct val="50000"/>
              </a:spcBef>
              <a:defRPr/>
            </a:pPr>
            <a:r>
              <a:rPr lang="es-ES" sz="4000" b="1" dirty="0" smtClean="0">
                <a:solidFill>
                  <a:srgbClr val="4472C4">
                    <a:lumMod val="50000"/>
                  </a:srgbClr>
                </a:solidFill>
              </a:rPr>
              <a:t>Diagnóstico del PPEF 2017 en Materia Ambiental</a:t>
            </a:r>
            <a:endParaRPr lang="es-ES" sz="4000" b="1" dirty="0">
              <a:solidFill>
                <a:srgbClr val="4472C4">
                  <a:lumMod val="50000"/>
                </a:srgbClr>
              </a:solidFill>
            </a:endParaRPr>
          </a:p>
          <a:p>
            <a:pPr algn="ctr">
              <a:spcBef>
                <a:spcPct val="50000"/>
              </a:spcBef>
              <a:defRPr/>
            </a:pPr>
            <a:endParaRPr lang="es-ES" sz="2000" b="1" dirty="0">
              <a:solidFill>
                <a:srgbClr val="808080"/>
              </a:solidFill>
              <a:effectLst>
                <a:outerShdw blurRad="38100" dist="38100" dir="2700000" algn="tl">
                  <a:srgbClr val="C0C0C0"/>
                </a:outerShdw>
              </a:effectLst>
              <a:latin typeface="Arial" charset="0"/>
            </a:endParaRPr>
          </a:p>
        </p:txBody>
      </p:sp>
      <p:pic>
        <p:nvPicPr>
          <p:cNvPr id="9" name="Imagen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984" y="157124"/>
            <a:ext cx="4314423" cy="1077410"/>
          </a:xfrm>
          <a:prstGeom prst="rect">
            <a:avLst/>
          </a:prstGeom>
        </p:spPr>
      </p:pic>
    </p:spTree>
    <p:extLst>
      <p:ext uri="{BB962C8B-B14F-4D97-AF65-F5344CB8AC3E}">
        <p14:creationId xmlns:p14="http://schemas.microsoft.com/office/powerpoint/2010/main" val="516389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¿Qué pasa con las </a:t>
            </a:r>
            <a:r>
              <a:rPr lang="es-MX" sz="4400" b="1" dirty="0" err="1" smtClean="0">
                <a:solidFill>
                  <a:prstClr val="white"/>
                </a:solidFill>
                <a:effectLst>
                  <a:outerShdw blurRad="38100" dist="38100" dir="2700000" algn="tl">
                    <a:srgbClr val="000000">
                      <a:alpha val="43137"/>
                    </a:srgbClr>
                  </a:outerShdw>
                </a:effectLst>
              </a:rPr>
              <a:t>subfunciones</a:t>
            </a:r>
            <a:r>
              <a:rPr lang="es-MX" sz="4400" b="1" dirty="0" smtClean="0">
                <a:solidFill>
                  <a:prstClr val="white"/>
                </a:solidFill>
                <a:effectLst>
                  <a:outerShdw blurRad="38100" dist="38100" dir="2700000" algn="tl">
                    <a:srgbClr val="000000">
                      <a:alpha val="43137"/>
                    </a:srgbClr>
                  </a:outerShdw>
                </a:effectLst>
              </a:rPr>
              <a:t>?</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7411452" y="2108373"/>
            <a:ext cx="4532008" cy="3416320"/>
          </a:xfrm>
          <a:prstGeom prst="rect">
            <a:avLst/>
          </a:prstGeom>
          <a:noFill/>
        </p:spPr>
        <p:txBody>
          <a:bodyPr wrap="square" rtlCol="0">
            <a:spAutoFit/>
          </a:bodyPr>
          <a:lstStyle/>
          <a:p>
            <a:pPr algn="just"/>
            <a:r>
              <a:rPr lang="es-MX" sz="2400" b="1" dirty="0" smtClean="0"/>
              <a:t>“Administración del Agua” </a:t>
            </a:r>
            <a:r>
              <a:rPr lang="es-MX" sz="2400" dirty="0" smtClean="0"/>
              <a:t>presenta una reducción de más de $1,700 </a:t>
            </a:r>
            <a:r>
              <a:rPr lang="es-MX" sz="2400" dirty="0" err="1" smtClean="0"/>
              <a:t>mdp</a:t>
            </a:r>
            <a:r>
              <a:rPr lang="es-MX" sz="2400" dirty="0" smtClean="0"/>
              <a:t>.</a:t>
            </a:r>
          </a:p>
          <a:p>
            <a:pPr algn="just"/>
            <a:endParaRPr lang="es-MX" sz="2400" dirty="0"/>
          </a:p>
          <a:p>
            <a:pPr algn="just"/>
            <a:r>
              <a:rPr lang="es-MX" sz="2400" dirty="0" smtClean="0"/>
              <a:t>Se traduce en una reducción de más de un cuarto del presupuesto que se le asignó en 2016.</a:t>
            </a:r>
          </a:p>
          <a:p>
            <a:pPr algn="just"/>
            <a:endParaRPr lang="es-MX" sz="2400" dirty="0"/>
          </a:p>
          <a:p>
            <a:pPr algn="just"/>
            <a:r>
              <a:rPr lang="es-MX" sz="2400" b="1" dirty="0" smtClean="0">
                <a:solidFill>
                  <a:srgbClr val="FF0000"/>
                </a:solidFill>
              </a:rPr>
              <a:t>La caída real es de 25.68%</a:t>
            </a:r>
          </a:p>
        </p:txBody>
      </p:sp>
      <p:graphicFrame>
        <p:nvGraphicFramePr>
          <p:cNvPr id="8" name="Gráfico 7"/>
          <p:cNvGraphicFramePr>
            <a:graphicFrameLocks/>
          </p:cNvGraphicFramePr>
          <p:nvPr>
            <p:extLst>
              <p:ext uri="{D42A27DB-BD31-4B8C-83A1-F6EECF244321}">
                <p14:modId xmlns:p14="http://schemas.microsoft.com/office/powerpoint/2010/main" val="877161159"/>
              </p:ext>
            </p:extLst>
          </p:nvPr>
        </p:nvGraphicFramePr>
        <p:xfrm>
          <a:off x="264582" y="1569153"/>
          <a:ext cx="6681650" cy="44947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72645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¿Qué pasa con las </a:t>
            </a:r>
            <a:r>
              <a:rPr lang="es-MX" sz="4400" b="1" dirty="0" err="1" smtClean="0">
                <a:solidFill>
                  <a:prstClr val="white"/>
                </a:solidFill>
                <a:effectLst>
                  <a:outerShdw blurRad="38100" dist="38100" dir="2700000" algn="tl">
                    <a:srgbClr val="000000">
                      <a:alpha val="43137"/>
                    </a:srgbClr>
                  </a:outerShdw>
                </a:effectLst>
              </a:rPr>
              <a:t>subfunciones</a:t>
            </a:r>
            <a:r>
              <a:rPr lang="es-MX" sz="4400" b="1" dirty="0" smtClean="0">
                <a:solidFill>
                  <a:prstClr val="white"/>
                </a:solidFill>
                <a:effectLst>
                  <a:outerShdw blurRad="38100" dist="38100" dir="2700000" algn="tl">
                    <a:srgbClr val="000000">
                      <a:alpha val="43137"/>
                    </a:srgbClr>
                  </a:outerShdw>
                </a:effectLst>
              </a:rPr>
              <a:t>?</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7411452" y="2108373"/>
            <a:ext cx="4532008" cy="3046988"/>
          </a:xfrm>
          <a:prstGeom prst="rect">
            <a:avLst/>
          </a:prstGeom>
          <a:noFill/>
        </p:spPr>
        <p:txBody>
          <a:bodyPr wrap="square" rtlCol="0">
            <a:spAutoFit/>
          </a:bodyPr>
          <a:lstStyle/>
          <a:p>
            <a:pPr algn="just"/>
            <a:r>
              <a:rPr lang="es-MX" sz="2400" b="1" dirty="0" smtClean="0"/>
              <a:t>“Reducción de la contaminación” </a:t>
            </a:r>
            <a:r>
              <a:rPr lang="es-MX" sz="2400" dirty="0" smtClean="0"/>
              <a:t>tiene un recorte de $340 </a:t>
            </a:r>
            <a:r>
              <a:rPr lang="es-MX" sz="2400" dirty="0" err="1" smtClean="0"/>
              <a:t>mdp</a:t>
            </a:r>
            <a:r>
              <a:rPr lang="es-MX" sz="2400" dirty="0" smtClean="0"/>
              <a:t>.</a:t>
            </a:r>
          </a:p>
          <a:p>
            <a:pPr algn="just"/>
            <a:endParaRPr lang="es-MX" sz="2400" dirty="0"/>
          </a:p>
          <a:p>
            <a:pPr algn="just"/>
            <a:r>
              <a:rPr lang="es-MX" sz="2400" dirty="0" smtClean="0"/>
              <a:t>También implica que el presupuesto asignado en 2016, </a:t>
            </a:r>
            <a:r>
              <a:rPr lang="es-MX" sz="2400" dirty="0" smtClean="0"/>
              <a:t>se redujo en más de un cuarto.</a:t>
            </a:r>
            <a:endParaRPr lang="es-MX" sz="2400" dirty="0" smtClean="0"/>
          </a:p>
          <a:p>
            <a:pPr algn="just"/>
            <a:endParaRPr lang="es-MX" sz="2400" dirty="0"/>
          </a:p>
          <a:p>
            <a:pPr algn="just"/>
            <a:r>
              <a:rPr lang="es-MX" sz="2400" b="1" dirty="0" smtClean="0">
                <a:solidFill>
                  <a:srgbClr val="FF0000"/>
                </a:solidFill>
              </a:rPr>
              <a:t>La caída real es de 25.29%</a:t>
            </a:r>
          </a:p>
        </p:txBody>
      </p:sp>
      <p:pic>
        <p:nvPicPr>
          <p:cNvPr id="3" name="Imagen 2"/>
          <p:cNvPicPr>
            <a:picLocks noChangeAspect="1"/>
          </p:cNvPicPr>
          <p:nvPr/>
        </p:nvPicPr>
        <p:blipFill>
          <a:blip r:embed="rId3"/>
          <a:stretch>
            <a:fillRect/>
          </a:stretch>
        </p:blipFill>
        <p:spPr>
          <a:xfrm>
            <a:off x="120203" y="1858679"/>
            <a:ext cx="7156459" cy="4301489"/>
          </a:xfrm>
          <a:prstGeom prst="rect">
            <a:avLst/>
          </a:prstGeom>
        </p:spPr>
      </p:pic>
    </p:spTree>
    <p:extLst>
      <p:ext uri="{BB962C8B-B14F-4D97-AF65-F5344CB8AC3E}">
        <p14:creationId xmlns:p14="http://schemas.microsoft.com/office/powerpoint/2010/main" val="231893901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¿Qué pasa con las </a:t>
            </a:r>
            <a:r>
              <a:rPr lang="es-MX" sz="4400" b="1" dirty="0" err="1" smtClean="0">
                <a:solidFill>
                  <a:prstClr val="white"/>
                </a:solidFill>
                <a:effectLst>
                  <a:outerShdw blurRad="38100" dist="38100" dir="2700000" algn="tl">
                    <a:srgbClr val="000000">
                      <a:alpha val="43137"/>
                    </a:srgbClr>
                  </a:outerShdw>
                </a:effectLst>
              </a:rPr>
              <a:t>subfunciones</a:t>
            </a:r>
            <a:r>
              <a:rPr lang="es-MX" sz="4400" b="1" dirty="0" smtClean="0">
                <a:solidFill>
                  <a:prstClr val="white"/>
                </a:solidFill>
                <a:effectLst>
                  <a:outerShdw blurRad="38100" dist="38100" dir="2700000" algn="tl">
                    <a:srgbClr val="000000">
                      <a:alpha val="43137"/>
                    </a:srgbClr>
                  </a:outerShdw>
                </a:effectLst>
              </a:rPr>
              <a:t>?</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7427494" y="2124619"/>
            <a:ext cx="4532008" cy="3785652"/>
          </a:xfrm>
          <a:prstGeom prst="rect">
            <a:avLst/>
          </a:prstGeom>
          <a:noFill/>
        </p:spPr>
        <p:txBody>
          <a:bodyPr wrap="square" rtlCol="0">
            <a:spAutoFit/>
          </a:bodyPr>
          <a:lstStyle/>
          <a:p>
            <a:pPr algn="just"/>
            <a:r>
              <a:rPr lang="es-MX" sz="2400" b="1" dirty="0" smtClean="0"/>
              <a:t>“Ordenación de aguas residuales, drenaje y alcantarillado” </a:t>
            </a:r>
            <a:r>
              <a:rPr lang="es-MX" sz="2400" dirty="0" smtClean="0"/>
              <a:t>tiene un recorte de $3,802 </a:t>
            </a:r>
            <a:r>
              <a:rPr lang="es-MX" sz="2400" dirty="0" err="1" smtClean="0"/>
              <a:t>mdp</a:t>
            </a:r>
            <a:r>
              <a:rPr lang="es-MX" sz="2400" dirty="0" smtClean="0"/>
              <a:t>.</a:t>
            </a:r>
          </a:p>
          <a:p>
            <a:pPr algn="just"/>
            <a:endParaRPr lang="es-MX" sz="2400" dirty="0" smtClean="0"/>
          </a:p>
          <a:p>
            <a:pPr algn="just"/>
            <a:endParaRPr lang="es-MX" sz="2400" dirty="0"/>
          </a:p>
          <a:p>
            <a:pPr algn="just"/>
            <a:r>
              <a:rPr lang="es-MX" sz="2400" b="1" dirty="0" smtClean="0">
                <a:solidFill>
                  <a:srgbClr val="FF0000"/>
                </a:solidFill>
              </a:rPr>
              <a:t>En términos reales se redujo 31.3%</a:t>
            </a:r>
          </a:p>
          <a:p>
            <a:pPr algn="just"/>
            <a:endParaRPr lang="es-MX" sz="2400" b="1" dirty="0">
              <a:solidFill>
                <a:srgbClr val="FF0000"/>
              </a:solidFill>
            </a:endParaRPr>
          </a:p>
          <a:p>
            <a:pPr algn="just"/>
            <a:r>
              <a:rPr lang="es-MX" sz="2400" dirty="0" smtClean="0"/>
              <a:t>Está en un nivel más bajo de lo que estaba en 2014.</a:t>
            </a:r>
          </a:p>
        </p:txBody>
      </p:sp>
      <p:pic>
        <p:nvPicPr>
          <p:cNvPr id="4" name="Imagen 3"/>
          <p:cNvPicPr>
            <a:picLocks noChangeAspect="1"/>
          </p:cNvPicPr>
          <p:nvPr/>
        </p:nvPicPr>
        <p:blipFill>
          <a:blip r:embed="rId3"/>
          <a:stretch>
            <a:fillRect/>
          </a:stretch>
        </p:blipFill>
        <p:spPr>
          <a:xfrm>
            <a:off x="120203" y="1874722"/>
            <a:ext cx="7129769" cy="4285447"/>
          </a:xfrm>
          <a:prstGeom prst="rect">
            <a:avLst/>
          </a:prstGeom>
        </p:spPr>
      </p:pic>
    </p:spTree>
    <p:extLst>
      <p:ext uri="{BB962C8B-B14F-4D97-AF65-F5344CB8AC3E}">
        <p14:creationId xmlns:p14="http://schemas.microsoft.com/office/powerpoint/2010/main" val="152735236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¿Qué pasa con las </a:t>
            </a:r>
            <a:r>
              <a:rPr lang="es-MX" sz="4400" b="1" dirty="0" err="1" smtClean="0">
                <a:solidFill>
                  <a:prstClr val="white"/>
                </a:solidFill>
                <a:effectLst>
                  <a:outerShdw blurRad="38100" dist="38100" dir="2700000" algn="tl">
                    <a:srgbClr val="000000">
                      <a:alpha val="43137"/>
                    </a:srgbClr>
                  </a:outerShdw>
                </a:effectLst>
              </a:rPr>
              <a:t>subfunciones</a:t>
            </a:r>
            <a:r>
              <a:rPr lang="es-MX" sz="4400" b="1" dirty="0" smtClean="0">
                <a:solidFill>
                  <a:prstClr val="white"/>
                </a:solidFill>
                <a:effectLst>
                  <a:outerShdw blurRad="38100" dist="38100" dir="2700000" algn="tl">
                    <a:srgbClr val="000000">
                      <a:alpha val="43137"/>
                    </a:srgbClr>
                  </a:outerShdw>
                </a:effectLst>
              </a:rPr>
              <a:t>?</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7659992" y="2951514"/>
            <a:ext cx="4532008" cy="2308324"/>
          </a:xfrm>
          <a:prstGeom prst="rect">
            <a:avLst/>
          </a:prstGeom>
          <a:noFill/>
        </p:spPr>
        <p:txBody>
          <a:bodyPr wrap="square" rtlCol="0">
            <a:spAutoFit/>
          </a:bodyPr>
          <a:lstStyle/>
          <a:p>
            <a:pPr algn="just"/>
            <a:r>
              <a:rPr lang="es-MX" sz="2400" dirty="0" smtClean="0"/>
              <a:t>Otro caso grave es la </a:t>
            </a:r>
            <a:r>
              <a:rPr lang="es-MX" sz="2400" dirty="0" err="1" smtClean="0"/>
              <a:t>subfunción</a:t>
            </a:r>
            <a:r>
              <a:rPr lang="es-MX" sz="2400" dirty="0" smtClean="0"/>
              <a:t> </a:t>
            </a:r>
            <a:r>
              <a:rPr lang="es-MX" sz="2400" b="1" dirty="0" smtClean="0"/>
              <a:t>“Otros de Protección Ambiental” </a:t>
            </a:r>
            <a:r>
              <a:rPr lang="es-MX" sz="2400" dirty="0" smtClean="0"/>
              <a:t>cuyo recorte de $17,016  </a:t>
            </a:r>
            <a:r>
              <a:rPr lang="es-MX" sz="2400" dirty="0" err="1" smtClean="0"/>
              <a:t>mdp</a:t>
            </a:r>
            <a:r>
              <a:rPr lang="es-MX" sz="2400" dirty="0" smtClean="0"/>
              <a:t>, representa, en términos reales, </a:t>
            </a:r>
            <a:r>
              <a:rPr lang="es-MX" sz="2400" b="1" dirty="0" smtClean="0">
                <a:solidFill>
                  <a:srgbClr val="FF0000"/>
                </a:solidFill>
              </a:rPr>
              <a:t> una reducción del 63.27%</a:t>
            </a:r>
          </a:p>
          <a:p>
            <a:pPr algn="just"/>
            <a:endParaRPr lang="es-MX" sz="2400" b="1" dirty="0">
              <a:solidFill>
                <a:srgbClr val="FF0000"/>
              </a:solidFill>
            </a:endParaRPr>
          </a:p>
        </p:txBody>
      </p:sp>
      <p:pic>
        <p:nvPicPr>
          <p:cNvPr id="3" name="Imagen 2"/>
          <p:cNvPicPr>
            <a:picLocks noChangeAspect="1"/>
          </p:cNvPicPr>
          <p:nvPr/>
        </p:nvPicPr>
        <p:blipFill>
          <a:blip r:embed="rId3"/>
          <a:stretch>
            <a:fillRect/>
          </a:stretch>
        </p:blipFill>
        <p:spPr>
          <a:xfrm>
            <a:off x="338611" y="1970974"/>
            <a:ext cx="7103080" cy="4269405"/>
          </a:xfrm>
          <a:prstGeom prst="rect">
            <a:avLst/>
          </a:prstGeom>
        </p:spPr>
      </p:pic>
    </p:spTree>
    <p:extLst>
      <p:ext uri="{BB962C8B-B14F-4D97-AF65-F5344CB8AC3E}">
        <p14:creationId xmlns:p14="http://schemas.microsoft.com/office/powerpoint/2010/main" val="23898600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IV. Presupuesto Ambiental por ramo</a:t>
            </a:r>
            <a:endParaRPr lang="es-ES" sz="4400" b="1" dirty="0">
              <a:solidFill>
                <a:prstClr val="white"/>
              </a:solidFill>
              <a:effectLst>
                <a:outerShdw blurRad="38100" dist="38100" dir="2700000" algn="tl">
                  <a:srgbClr val="000000">
                    <a:alpha val="43137"/>
                  </a:srgbClr>
                </a:outerShdw>
              </a:effectLst>
            </a:endParaRPr>
          </a:p>
        </p:txBody>
      </p:sp>
      <p:sp>
        <p:nvSpPr>
          <p:cNvPr id="6" name="CuadroTexto 5"/>
          <p:cNvSpPr txBox="1"/>
          <p:nvPr/>
        </p:nvSpPr>
        <p:spPr>
          <a:xfrm>
            <a:off x="242358" y="1177927"/>
            <a:ext cx="11829439" cy="5632311"/>
          </a:xfrm>
          <a:prstGeom prst="rect">
            <a:avLst/>
          </a:prstGeom>
          <a:noFill/>
        </p:spPr>
        <p:txBody>
          <a:bodyPr wrap="square" rtlCol="0">
            <a:spAutoFit/>
          </a:bodyPr>
          <a:lstStyle/>
          <a:p>
            <a:pPr algn="just"/>
            <a:r>
              <a:rPr lang="es-MX" sz="2400" dirty="0" smtClean="0"/>
              <a:t>Consideremos ahora la clasificación “por ramos” del gasto público. </a:t>
            </a:r>
          </a:p>
          <a:p>
            <a:pPr algn="just"/>
            <a:endParaRPr lang="es-MX" sz="2400" dirty="0"/>
          </a:p>
          <a:p>
            <a:pPr algn="just"/>
            <a:r>
              <a:rPr lang="es-MX" sz="2400" dirty="0" smtClean="0"/>
              <a:t>Esto nos permitirá observar el comportamiento del presupuesto asignado a instituciones claves en el sector:</a:t>
            </a:r>
          </a:p>
          <a:p>
            <a:pPr algn="just"/>
            <a:endParaRPr lang="es-MX" sz="2400" dirty="0"/>
          </a:p>
          <a:p>
            <a:pPr marL="457200" indent="-457200" algn="just">
              <a:buClr>
                <a:schemeClr val="accent1">
                  <a:lumMod val="50000"/>
                </a:schemeClr>
              </a:buClr>
              <a:buSzPct val="130000"/>
              <a:buAutoNum type="arabicPeriod"/>
            </a:pPr>
            <a:r>
              <a:rPr lang="es-MX" sz="2400" dirty="0" smtClean="0"/>
              <a:t>Secretaría de Medio Ambiente y Recursos Naturales (SEMARNAT)</a:t>
            </a:r>
          </a:p>
          <a:p>
            <a:pPr marL="457200" indent="-457200" algn="just">
              <a:buClr>
                <a:schemeClr val="accent1">
                  <a:lumMod val="50000"/>
                </a:schemeClr>
              </a:buClr>
              <a:buSzPct val="130000"/>
              <a:buAutoNum type="arabicPeriod"/>
            </a:pPr>
            <a:endParaRPr lang="es-MX" sz="2400" dirty="0" smtClean="0"/>
          </a:p>
          <a:p>
            <a:pPr marL="457200" indent="-457200" algn="just">
              <a:buClr>
                <a:schemeClr val="accent1">
                  <a:lumMod val="50000"/>
                </a:schemeClr>
              </a:buClr>
              <a:buSzPct val="130000"/>
              <a:buAutoNum type="arabicPeriod"/>
            </a:pPr>
            <a:r>
              <a:rPr lang="es-MX" sz="2400" dirty="0" smtClean="0"/>
              <a:t>Instituto Nacional de Ecología y Cambio Climático (INECC)</a:t>
            </a:r>
          </a:p>
          <a:p>
            <a:pPr marL="457200" indent="-457200" algn="just">
              <a:buClr>
                <a:schemeClr val="accent1">
                  <a:lumMod val="50000"/>
                </a:schemeClr>
              </a:buClr>
              <a:buSzPct val="130000"/>
              <a:buAutoNum type="arabicPeriod"/>
            </a:pPr>
            <a:endParaRPr lang="es-MX" sz="2400" dirty="0" smtClean="0"/>
          </a:p>
          <a:p>
            <a:pPr marL="457200" indent="-457200" algn="just">
              <a:buClr>
                <a:schemeClr val="accent1">
                  <a:lumMod val="50000"/>
                </a:schemeClr>
              </a:buClr>
              <a:buSzPct val="130000"/>
              <a:buAutoNum type="arabicPeriod"/>
            </a:pPr>
            <a:r>
              <a:rPr lang="es-MX" sz="2400" dirty="0" smtClean="0"/>
              <a:t>Comisión Nacional del Agua (CONAGUA)</a:t>
            </a:r>
          </a:p>
          <a:p>
            <a:pPr marL="457200" indent="-457200" algn="just">
              <a:buClr>
                <a:schemeClr val="accent1">
                  <a:lumMod val="50000"/>
                </a:schemeClr>
              </a:buClr>
              <a:buSzPct val="130000"/>
              <a:buAutoNum type="arabicPeriod"/>
            </a:pPr>
            <a:endParaRPr lang="es-MX" sz="2400" dirty="0" smtClean="0"/>
          </a:p>
          <a:p>
            <a:pPr marL="457200" indent="-457200" algn="just">
              <a:buClr>
                <a:schemeClr val="accent1">
                  <a:lumMod val="50000"/>
                </a:schemeClr>
              </a:buClr>
              <a:buSzPct val="130000"/>
              <a:buAutoNum type="arabicPeriod"/>
            </a:pPr>
            <a:r>
              <a:rPr lang="es-MX" sz="2400" dirty="0" smtClean="0"/>
              <a:t>Comisión Nacional Forestal (CONAFOR)</a:t>
            </a:r>
          </a:p>
          <a:p>
            <a:pPr marL="457200" indent="-457200" algn="just">
              <a:buClr>
                <a:schemeClr val="accent1">
                  <a:lumMod val="50000"/>
                </a:schemeClr>
              </a:buClr>
              <a:buSzPct val="130000"/>
              <a:buAutoNum type="arabicPeriod"/>
            </a:pPr>
            <a:endParaRPr lang="es-MX" sz="2400" dirty="0" smtClean="0"/>
          </a:p>
          <a:p>
            <a:pPr marL="457200" indent="-457200" algn="just">
              <a:buClr>
                <a:schemeClr val="accent1">
                  <a:lumMod val="50000"/>
                </a:schemeClr>
              </a:buClr>
              <a:buSzPct val="130000"/>
              <a:buAutoNum type="arabicPeriod"/>
            </a:pPr>
            <a:r>
              <a:rPr lang="es-MX" sz="2400" dirty="0" smtClean="0"/>
              <a:t>Comisión Nacional de Áreas Naturales Protegidas (CONANP)</a:t>
            </a:r>
          </a:p>
          <a:p>
            <a:pPr marL="457200" indent="-457200" algn="just">
              <a:buAutoNum type="arabicPeriod"/>
            </a:pPr>
            <a:endParaRPr lang="es-MX" sz="2400" dirty="0" smtClean="0"/>
          </a:p>
        </p:txBody>
      </p:sp>
    </p:spTree>
    <p:extLst>
      <p:ext uri="{BB962C8B-B14F-4D97-AF65-F5344CB8AC3E}">
        <p14:creationId xmlns:p14="http://schemas.microsoft.com/office/powerpoint/2010/main" val="78537995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IV. SEMARNAT</a:t>
            </a:r>
            <a:endParaRPr lang="es-ES" sz="4400" b="1" dirty="0">
              <a:solidFill>
                <a:prstClr val="white"/>
              </a:solidFill>
              <a:effectLst>
                <a:outerShdw blurRad="38100" dist="38100" dir="2700000" algn="tl">
                  <a:srgbClr val="000000">
                    <a:alpha val="43137"/>
                  </a:srgbClr>
                </a:outerShdw>
              </a:effectLst>
            </a:endParaRPr>
          </a:p>
        </p:txBody>
      </p:sp>
      <p:sp>
        <p:nvSpPr>
          <p:cNvPr id="6" name="CuadroTexto 5"/>
          <p:cNvSpPr txBox="1"/>
          <p:nvPr/>
        </p:nvSpPr>
        <p:spPr>
          <a:xfrm>
            <a:off x="242358" y="1177927"/>
            <a:ext cx="11829439" cy="1569660"/>
          </a:xfrm>
          <a:prstGeom prst="rect">
            <a:avLst/>
          </a:prstGeom>
          <a:noFill/>
        </p:spPr>
        <p:txBody>
          <a:bodyPr wrap="square" rtlCol="0">
            <a:spAutoFit/>
          </a:bodyPr>
          <a:lstStyle/>
          <a:p>
            <a:pPr algn="just"/>
            <a:r>
              <a:rPr lang="es-MX" sz="2400" dirty="0" smtClean="0"/>
              <a:t>Así, tomando en consideración el presupuesto 2016 ajustado por la SHCP a través de los recortes de este año, en el caso de SEMARNAT se registra una disminución de $14,014 </a:t>
            </a:r>
            <a:r>
              <a:rPr lang="es-MX" sz="2400" dirty="0" err="1" smtClean="0"/>
              <a:t>mdp</a:t>
            </a:r>
            <a:r>
              <a:rPr lang="es-MX" sz="2400" dirty="0" smtClean="0"/>
              <a:t>.</a:t>
            </a:r>
          </a:p>
          <a:p>
            <a:pPr algn="just"/>
            <a:endParaRPr lang="es-MX" sz="2400" b="1" dirty="0">
              <a:solidFill>
                <a:srgbClr val="FF0000"/>
              </a:solidFill>
            </a:endParaRPr>
          </a:p>
          <a:p>
            <a:pPr algn="just"/>
            <a:r>
              <a:rPr lang="es-MX" sz="2400" b="1" dirty="0" smtClean="0">
                <a:solidFill>
                  <a:srgbClr val="FF0000"/>
                </a:solidFill>
              </a:rPr>
              <a:t>Lo anterior representa una caída real de 31.3%</a:t>
            </a:r>
            <a:endParaRPr lang="es-MX" sz="2400" b="1" dirty="0">
              <a:solidFill>
                <a:srgbClr val="FF0000"/>
              </a:solidFill>
            </a:endParaRPr>
          </a:p>
        </p:txBody>
      </p:sp>
      <p:pic>
        <p:nvPicPr>
          <p:cNvPr id="4" name="Imagen 3"/>
          <p:cNvPicPr>
            <a:picLocks noChangeAspect="1"/>
          </p:cNvPicPr>
          <p:nvPr/>
        </p:nvPicPr>
        <p:blipFill>
          <a:blip r:embed="rId3"/>
          <a:stretch>
            <a:fillRect/>
          </a:stretch>
        </p:blipFill>
        <p:spPr>
          <a:xfrm>
            <a:off x="2774317" y="2747587"/>
            <a:ext cx="7091577" cy="3926212"/>
          </a:xfrm>
          <a:prstGeom prst="rect">
            <a:avLst/>
          </a:prstGeom>
        </p:spPr>
      </p:pic>
    </p:spTree>
    <p:extLst>
      <p:ext uri="{BB962C8B-B14F-4D97-AF65-F5344CB8AC3E}">
        <p14:creationId xmlns:p14="http://schemas.microsoft.com/office/powerpoint/2010/main" val="293030197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1446550"/>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IV. INECC</a:t>
            </a:r>
          </a:p>
          <a:p>
            <a:pPr algn="ctr"/>
            <a:endParaRPr lang="es-ES" sz="4400" b="1" dirty="0">
              <a:solidFill>
                <a:prstClr val="white"/>
              </a:solidFill>
              <a:effectLst>
                <a:outerShdw blurRad="38100" dist="38100" dir="2700000" algn="tl">
                  <a:srgbClr val="000000">
                    <a:alpha val="43137"/>
                  </a:srgbClr>
                </a:outerShdw>
              </a:effectLst>
            </a:endParaRPr>
          </a:p>
        </p:txBody>
      </p:sp>
      <p:sp>
        <p:nvSpPr>
          <p:cNvPr id="6" name="CuadroTexto 5"/>
          <p:cNvSpPr txBox="1"/>
          <p:nvPr/>
        </p:nvSpPr>
        <p:spPr>
          <a:xfrm>
            <a:off x="242358" y="1177927"/>
            <a:ext cx="11829439" cy="1938992"/>
          </a:xfrm>
          <a:prstGeom prst="rect">
            <a:avLst/>
          </a:prstGeom>
          <a:noFill/>
        </p:spPr>
        <p:txBody>
          <a:bodyPr wrap="square" rtlCol="0">
            <a:spAutoFit/>
          </a:bodyPr>
          <a:lstStyle/>
          <a:p>
            <a:pPr algn="just"/>
            <a:r>
              <a:rPr lang="es-MX" sz="2400" dirty="0" smtClean="0"/>
              <a:t>En el Instituto Nacional de Ecología y Cambio Climático se registra un incremento mínimo de cuatro millones de pesos.</a:t>
            </a:r>
          </a:p>
          <a:p>
            <a:pPr algn="just"/>
            <a:endParaRPr lang="es-MX" sz="2400" dirty="0"/>
          </a:p>
          <a:p>
            <a:pPr algn="just"/>
            <a:r>
              <a:rPr lang="es-MX" sz="2400" dirty="0" smtClean="0"/>
              <a:t>Una vez que a esa cantidad se le elimina el efecto inflacionario del año, </a:t>
            </a:r>
            <a:r>
              <a:rPr lang="es-MX" sz="2400" b="1" dirty="0" smtClean="0">
                <a:solidFill>
                  <a:srgbClr val="FF0000"/>
                </a:solidFill>
              </a:rPr>
              <a:t>en realidad hay una caída de 1.13%</a:t>
            </a:r>
            <a:endParaRPr lang="es-MX" sz="2400" b="1" dirty="0">
              <a:solidFill>
                <a:srgbClr val="FF0000"/>
              </a:solidFill>
            </a:endParaRPr>
          </a:p>
        </p:txBody>
      </p:sp>
      <p:pic>
        <p:nvPicPr>
          <p:cNvPr id="2" name="Imagen 1"/>
          <p:cNvPicPr>
            <a:picLocks noChangeAspect="1"/>
          </p:cNvPicPr>
          <p:nvPr/>
        </p:nvPicPr>
        <p:blipFill>
          <a:blip r:embed="rId3"/>
          <a:stretch>
            <a:fillRect/>
          </a:stretch>
        </p:blipFill>
        <p:spPr>
          <a:xfrm>
            <a:off x="3116731" y="2997863"/>
            <a:ext cx="6460406" cy="3859568"/>
          </a:xfrm>
          <a:prstGeom prst="rect">
            <a:avLst/>
          </a:prstGeom>
        </p:spPr>
      </p:pic>
    </p:spTree>
    <p:extLst>
      <p:ext uri="{BB962C8B-B14F-4D97-AF65-F5344CB8AC3E}">
        <p14:creationId xmlns:p14="http://schemas.microsoft.com/office/powerpoint/2010/main" val="143229561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1446550"/>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IV. CONAGUA</a:t>
            </a:r>
          </a:p>
          <a:p>
            <a:pPr algn="ctr"/>
            <a:endParaRPr lang="es-ES" sz="4400" b="1" dirty="0">
              <a:solidFill>
                <a:prstClr val="white"/>
              </a:solidFill>
              <a:effectLst>
                <a:outerShdw blurRad="38100" dist="38100" dir="2700000" algn="tl">
                  <a:srgbClr val="000000">
                    <a:alpha val="43137"/>
                  </a:srgbClr>
                </a:outerShdw>
              </a:effectLst>
            </a:endParaRPr>
          </a:p>
        </p:txBody>
      </p:sp>
      <p:sp>
        <p:nvSpPr>
          <p:cNvPr id="6" name="CuadroTexto 5"/>
          <p:cNvSpPr txBox="1"/>
          <p:nvPr/>
        </p:nvSpPr>
        <p:spPr>
          <a:xfrm>
            <a:off x="242358" y="1258138"/>
            <a:ext cx="11829439" cy="1200329"/>
          </a:xfrm>
          <a:prstGeom prst="rect">
            <a:avLst/>
          </a:prstGeom>
          <a:noFill/>
        </p:spPr>
        <p:txBody>
          <a:bodyPr wrap="square" rtlCol="0">
            <a:spAutoFit/>
          </a:bodyPr>
          <a:lstStyle/>
          <a:p>
            <a:pPr algn="just"/>
            <a:r>
              <a:rPr lang="es-MX" sz="2400" dirty="0" smtClean="0"/>
              <a:t>En el caso de la Comisión Nacional del Agua, su </a:t>
            </a:r>
            <a:r>
              <a:rPr lang="es-MX" sz="2400" b="1" dirty="0" smtClean="0">
                <a:solidFill>
                  <a:srgbClr val="FF0000"/>
                </a:solidFill>
              </a:rPr>
              <a:t>reducción en términos reales es del 39.61%</a:t>
            </a:r>
            <a:r>
              <a:rPr lang="es-MX" sz="2400" dirty="0" smtClean="0"/>
              <a:t> pues en el PPEF 2017 se le disminuyen $14,878 </a:t>
            </a:r>
            <a:r>
              <a:rPr lang="es-MX" sz="2400" dirty="0" err="1" smtClean="0"/>
              <a:t>mdp</a:t>
            </a:r>
            <a:r>
              <a:rPr lang="es-MX" sz="2400" dirty="0" smtClean="0"/>
              <a:t> respecto del presupuesto 2016 ya ajustado a la baja con los recortes.</a:t>
            </a:r>
          </a:p>
        </p:txBody>
      </p:sp>
      <p:pic>
        <p:nvPicPr>
          <p:cNvPr id="3" name="Imagen 2"/>
          <p:cNvPicPr>
            <a:picLocks noChangeAspect="1"/>
          </p:cNvPicPr>
          <p:nvPr/>
        </p:nvPicPr>
        <p:blipFill>
          <a:blip r:embed="rId3"/>
          <a:stretch>
            <a:fillRect/>
          </a:stretch>
        </p:blipFill>
        <p:spPr>
          <a:xfrm>
            <a:off x="2555996" y="2557393"/>
            <a:ext cx="7545409" cy="4059977"/>
          </a:xfrm>
          <a:prstGeom prst="rect">
            <a:avLst/>
          </a:prstGeom>
        </p:spPr>
      </p:pic>
    </p:spTree>
    <p:extLst>
      <p:ext uri="{BB962C8B-B14F-4D97-AF65-F5344CB8AC3E}">
        <p14:creationId xmlns:p14="http://schemas.microsoft.com/office/powerpoint/2010/main" val="420220891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1446550"/>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IV. CONAFOR</a:t>
            </a:r>
          </a:p>
          <a:p>
            <a:pPr algn="ctr"/>
            <a:endParaRPr lang="es-ES" sz="4400" b="1" dirty="0">
              <a:solidFill>
                <a:prstClr val="white"/>
              </a:solidFill>
              <a:effectLst>
                <a:outerShdw blurRad="38100" dist="38100" dir="2700000" algn="tl">
                  <a:srgbClr val="000000">
                    <a:alpha val="43137"/>
                  </a:srgbClr>
                </a:outerShdw>
              </a:effectLst>
            </a:endParaRPr>
          </a:p>
        </p:txBody>
      </p:sp>
      <p:sp>
        <p:nvSpPr>
          <p:cNvPr id="6" name="CuadroTexto 5"/>
          <p:cNvSpPr txBox="1"/>
          <p:nvPr/>
        </p:nvSpPr>
        <p:spPr>
          <a:xfrm>
            <a:off x="242358" y="1129802"/>
            <a:ext cx="11829439" cy="830997"/>
          </a:xfrm>
          <a:prstGeom prst="rect">
            <a:avLst/>
          </a:prstGeom>
          <a:noFill/>
        </p:spPr>
        <p:txBody>
          <a:bodyPr wrap="square" rtlCol="0">
            <a:spAutoFit/>
          </a:bodyPr>
          <a:lstStyle/>
          <a:p>
            <a:pPr algn="just"/>
            <a:r>
              <a:rPr lang="es-MX" sz="2400" dirty="0" smtClean="0"/>
              <a:t>Respecto de la Comisión Nacional Forestal, registra una disminución en su presupuesto de $3,674 </a:t>
            </a:r>
            <a:r>
              <a:rPr lang="es-MX" sz="2400" dirty="0" err="1" smtClean="0"/>
              <a:t>mpd</a:t>
            </a:r>
            <a:r>
              <a:rPr lang="es-MX" sz="2400" dirty="0" smtClean="0"/>
              <a:t>, que representa un </a:t>
            </a:r>
            <a:r>
              <a:rPr lang="es-MX" sz="2400" b="1" dirty="0" smtClean="0">
                <a:solidFill>
                  <a:srgbClr val="FF0000"/>
                </a:solidFill>
              </a:rPr>
              <a:t>recorte del 52.37% </a:t>
            </a:r>
            <a:r>
              <a:rPr lang="es-MX" sz="2400" dirty="0" smtClean="0"/>
              <a:t>en términos reales.</a:t>
            </a:r>
          </a:p>
        </p:txBody>
      </p:sp>
      <p:pic>
        <p:nvPicPr>
          <p:cNvPr id="2" name="Imagen 1"/>
          <p:cNvPicPr>
            <a:picLocks noChangeAspect="1"/>
          </p:cNvPicPr>
          <p:nvPr/>
        </p:nvPicPr>
        <p:blipFill>
          <a:blip r:embed="rId3"/>
          <a:stretch>
            <a:fillRect/>
          </a:stretch>
        </p:blipFill>
        <p:spPr>
          <a:xfrm>
            <a:off x="2573947" y="2458467"/>
            <a:ext cx="7166259" cy="4228402"/>
          </a:xfrm>
          <a:prstGeom prst="rect">
            <a:avLst/>
          </a:prstGeom>
        </p:spPr>
      </p:pic>
    </p:spTree>
    <p:extLst>
      <p:ext uri="{BB962C8B-B14F-4D97-AF65-F5344CB8AC3E}">
        <p14:creationId xmlns:p14="http://schemas.microsoft.com/office/powerpoint/2010/main" val="215435087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1446550"/>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IV. CONANP</a:t>
            </a:r>
          </a:p>
          <a:p>
            <a:pPr algn="ctr"/>
            <a:endParaRPr lang="es-ES" sz="4400" b="1" dirty="0">
              <a:solidFill>
                <a:prstClr val="white"/>
              </a:solidFill>
              <a:effectLst>
                <a:outerShdw blurRad="38100" dist="38100" dir="2700000" algn="tl">
                  <a:srgbClr val="000000">
                    <a:alpha val="43137"/>
                  </a:srgbClr>
                </a:outerShdw>
              </a:effectLst>
            </a:endParaRPr>
          </a:p>
        </p:txBody>
      </p:sp>
      <p:sp>
        <p:nvSpPr>
          <p:cNvPr id="6" name="CuadroTexto 5"/>
          <p:cNvSpPr txBox="1"/>
          <p:nvPr/>
        </p:nvSpPr>
        <p:spPr>
          <a:xfrm>
            <a:off x="242358" y="1129802"/>
            <a:ext cx="11829439" cy="1200329"/>
          </a:xfrm>
          <a:prstGeom prst="rect">
            <a:avLst/>
          </a:prstGeom>
          <a:noFill/>
        </p:spPr>
        <p:txBody>
          <a:bodyPr wrap="square" rtlCol="0">
            <a:spAutoFit/>
          </a:bodyPr>
          <a:lstStyle/>
          <a:p>
            <a:pPr algn="just"/>
            <a:r>
              <a:rPr lang="es-MX" sz="2400" dirty="0" smtClean="0"/>
              <a:t>La Comisión Nacional de Áreas Naturales Protegidas, registra una disminución en su presupuesto de $340 millones de pesos, que a pesar de parecer poco se traducen en una </a:t>
            </a:r>
            <a:r>
              <a:rPr lang="es-MX" sz="2400" b="1" dirty="0" smtClean="0">
                <a:solidFill>
                  <a:srgbClr val="FF0000"/>
                </a:solidFill>
              </a:rPr>
              <a:t>caída real del 28.34%</a:t>
            </a:r>
            <a:endParaRPr lang="es-MX" sz="2400" dirty="0" smtClean="0"/>
          </a:p>
        </p:txBody>
      </p:sp>
      <p:pic>
        <p:nvPicPr>
          <p:cNvPr id="3" name="Imagen 2"/>
          <p:cNvPicPr>
            <a:picLocks noChangeAspect="1"/>
          </p:cNvPicPr>
          <p:nvPr/>
        </p:nvPicPr>
        <p:blipFill>
          <a:blip r:embed="rId3"/>
          <a:stretch>
            <a:fillRect/>
          </a:stretch>
        </p:blipFill>
        <p:spPr>
          <a:xfrm>
            <a:off x="2926316" y="2551514"/>
            <a:ext cx="7003748" cy="4163125"/>
          </a:xfrm>
          <a:prstGeom prst="rect">
            <a:avLst/>
          </a:prstGeom>
        </p:spPr>
      </p:pic>
    </p:spTree>
    <p:extLst>
      <p:ext uri="{BB962C8B-B14F-4D97-AF65-F5344CB8AC3E}">
        <p14:creationId xmlns:p14="http://schemas.microsoft.com/office/powerpoint/2010/main" val="53607603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 Plan Nacional de Desarrollo</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120203" y="1166276"/>
            <a:ext cx="4743150" cy="1200329"/>
          </a:xfrm>
          <a:prstGeom prst="rect">
            <a:avLst/>
          </a:prstGeom>
          <a:noFill/>
        </p:spPr>
        <p:txBody>
          <a:bodyPr wrap="square" rtlCol="0">
            <a:spAutoFit/>
          </a:bodyPr>
          <a:lstStyle/>
          <a:p>
            <a:r>
              <a:rPr lang="es-MX" sz="2400" dirty="0" smtClean="0"/>
              <a:t>En el </a:t>
            </a:r>
            <a:r>
              <a:rPr lang="es-MX" sz="2400" b="1" dirty="0" smtClean="0"/>
              <a:t>Plan Nacional de Desarrollo 201</a:t>
            </a:r>
            <a:r>
              <a:rPr lang="es-MX" sz="2400" b="1" dirty="0"/>
              <a:t>3-2018 </a:t>
            </a:r>
            <a:r>
              <a:rPr lang="es-MX" sz="2400" dirty="0"/>
              <a:t>(PND) se estableció como meta un México </a:t>
            </a:r>
            <a:r>
              <a:rPr lang="es-MX" sz="2400" dirty="0" smtClean="0"/>
              <a:t>Próspero.</a:t>
            </a:r>
          </a:p>
        </p:txBody>
      </p:sp>
      <p:pic>
        <p:nvPicPr>
          <p:cNvPr id="1026" name="Picture 2" descr="Image result for cuidado medio ambien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6135" y="1166276"/>
            <a:ext cx="6975662" cy="2762834"/>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Image result for cuidado medio ambien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9" name="Imagen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796" y="2817201"/>
            <a:ext cx="3509963" cy="3509963"/>
          </a:xfrm>
          <a:prstGeom prst="rect">
            <a:avLst/>
          </a:prstGeom>
        </p:spPr>
      </p:pic>
      <p:sp>
        <p:nvSpPr>
          <p:cNvPr id="11" name="CuadroTexto 10"/>
          <p:cNvSpPr txBox="1"/>
          <p:nvPr/>
        </p:nvSpPr>
        <p:spPr>
          <a:xfrm>
            <a:off x="5096135" y="4167735"/>
            <a:ext cx="6975662" cy="2677656"/>
          </a:xfrm>
          <a:prstGeom prst="rect">
            <a:avLst/>
          </a:prstGeom>
          <a:noFill/>
        </p:spPr>
        <p:txBody>
          <a:bodyPr wrap="square" rtlCol="0">
            <a:spAutoFit/>
          </a:bodyPr>
          <a:lstStyle/>
          <a:p>
            <a:r>
              <a:rPr lang="es-MX" sz="2400" dirty="0" smtClean="0"/>
              <a:t>Dentro </a:t>
            </a:r>
            <a:r>
              <a:rPr lang="es-MX" sz="2400" dirty="0"/>
              <a:t>de los objetivos relacionados </a:t>
            </a:r>
            <a:r>
              <a:rPr lang="es-MX" sz="2400" dirty="0" smtClean="0"/>
              <a:t>con dicha meta, fue señalado el relativo a: </a:t>
            </a:r>
          </a:p>
          <a:p>
            <a:endParaRPr lang="es-MX" sz="2400" dirty="0"/>
          </a:p>
          <a:p>
            <a:r>
              <a:rPr lang="es-ES" sz="2400" b="1" dirty="0" smtClean="0"/>
              <a:t>Impulsar </a:t>
            </a:r>
            <a:r>
              <a:rPr lang="es-ES" sz="2400" b="1" dirty="0"/>
              <a:t>y orientar un crecimiento verde incluyente y facilitador que preserve nuestro patrimonio natural al mismo tiempo que genere riqueza, competitividad y empleo</a:t>
            </a:r>
            <a:r>
              <a:rPr lang="es-ES" sz="2400" b="1" dirty="0" smtClean="0"/>
              <a:t>.</a:t>
            </a:r>
            <a:endParaRPr lang="es-MX" sz="2400" dirty="0"/>
          </a:p>
        </p:txBody>
      </p:sp>
    </p:spTree>
    <p:extLst>
      <p:ext uri="{BB962C8B-B14F-4D97-AF65-F5344CB8AC3E}">
        <p14:creationId xmlns:p14="http://schemas.microsoft.com/office/powerpoint/2010/main" val="412648039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1446550"/>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V. Recursos para cambio climático</a:t>
            </a:r>
          </a:p>
          <a:p>
            <a:pPr algn="ctr"/>
            <a:endParaRPr lang="es-ES" sz="4400" b="1" dirty="0">
              <a:solidFill>
                <a:prstClr val="white"/>
              </a:solidFill>
              <a:effectLst>
                <a:outerShdw blurRad="38100" dist="38100" dir="2700000" algn="tl">
                  <a:srgbClr val="000000">
                    <a:alpha val="43137"/>
                  </a:srgbClr>
                </a:outerShdw>
              </a:effectLst>
            </a:endParaRPr>
          </a:p>
        </p:txBody>
      </p:sp>
      <p:sp>
        <p:nvSpPr>
          <p:cNvPr id="6" name="CuadroTexto 5"/>
          <p:cNvSpPr txBox="1"/>
          <p:nvPr/>
        </p:nvSpPr>
        <p:spPr>
          <a:xfrm>
            <a:off x="242358" y="1129802"/>
            <a:ext cx="11829439" cy="4524315"/>
          </a:xfrm>
          <a:prstGeom prst="rect">
            <a:avLst/>
          </a:prstGeom>
          <a:noFill/>
        </p:spPr>
        <p:txBody>
          <a:bodyPr wrap="square" rtlCol="0">
            <a:spAutoFit/>
          </a:bodyPr>
          <a:lstStyle/>
          <a:p>
            <a:pPr algn="just"/>
            <a:r>
              <a:rPr lang="es-ES" sz="2400" dirty="0" smtClean="0"/>
              <a:t>Dentro </a:t>
            </a:r>
            <a:r>
              <a:rPr lang="es-ES" sz="2400" dirty="0"/>
              <a:t>del </a:t>
            </a:r>
            <a:r>
              <a:rPr lang="es-ES" sz="2400" dirty="0" smtClean="0"/>
              <a:t>PEF se </a:t>
            </a:r>
            <a:r>
              <a:rPr lang="es-ES" sz="2400" dirty="0"/>
              <a:t>encuentra </a:t>
            </a:r>
            <a:r>
              <a:rPr lang="es-ES" sz="2400" dirty="0" smtClean="0"/>
              <a:t>un Anexo Presupuestal </a:t>
            </a:r>
            <a:r>
              <a:rPr lang="es-ES" sz="2400" dirty="0" smtClean="0"/>
              <a:t>que contiene los Recursos para la Adaptación y Mitigación de los Efectos de Cambio Climático.</a:t>
            </a:r>
          </a:p>
          <a:p>
            <a:pPr algn="just"/>
            <a:endParaRPr lang="es-MX" sz="2400" dirty="0"/>
          </a:p>
          <a:p>
            <a:pPr algn="just"/>
            <a:r>
              <a:rPr lang="es-MX" sz="2400" dirty="0" smtClean="0"/>
              <a:t>El Anexo </a:t>
            </a:r>
            <a:r>
              <a:rPr lang="es-ES" sz="2400" dirty="0" smtClean="0"/>
              <a:t>ha </a:t>
            </a:r>
            <a:r>
              <a:rPr lang="es-ES" sz="2400" dirty="0"/>
              <a:t>variado en clave, </a:t>
            </a:r>
            <a:r>
              <a:rPr lang="es-ES" sz="2400" dirty="0" smtClean="0"/>
              <a:t>denominado Anexo 15 en 2013-2014 y Anexo </a:t>
            </a:r>
            <a:r>
              <a:rPr lang="es-ES" sz="2400" dirty="0"/>
              <a:t>16 de </a:t>
            </a:r>
            <a:r>
              <a:rPr lang="es-ES" sz="2400" dirty="0" smtClean="0"/>
              <a:t>2015-2017.</a:t>
            </a:r>
          </a:p>
          <a:p>
            <a:pPr algn="just"/>
            <a:endParaRPr lang="es-ES" sz="2400" dirty="0"/>
          </a:p>
          <a:p>
            <a:pPr algn="just"/>
            <a:r>
              <a:rPr lang="es-ES" sz="2400" dirty="0" smtClean="0"/>
              <a:t>Si </a:t>
            </a:r>
            <a:r>
              <a:rPr lang="es-ES" sz="2400" dirty="0"/>
              <a:t>bien estos recursos se encuentran como acciones transversales, </a:t>
            </a:r>
            <a:r>
              <a:rPr lang="es-ES" sz="2400" dirty="0" smtClean="0"/>
              <a:t>el monto </a:t>
            </a:r>
            <a:r>
              <a:rPr lang="es-ES" sz="2400" dirty="0"/>
              <a:t>total de la suma de las contribuciones económicas por </a:t>
            </a:r>
            <a:r>
              <a:rPr lang="es-ES" sz="2400" dirty="0" smtClean="0"/>
              <a:t>ramo integrado</a:t>
            </a:r>
            <a:r>
              <a:rPr lang="es-ES" sz="2400" dirty="0"/>
              <a:t>, no es independiente de su asignación presupuestal anual</a:t>
            </a:r>
            <a:r>
              <a:rPr lang="es-ES" sz="2400" dirty="0" smtClean="0"/>
              <a:t>, si </a:t>
            </a:r>
            <a:r>
              <a:rPr lang="es-ES" sz="2400" dirty="0"/>
              <a:t>no que cada una de las dependencias que participa </a:t>
            </a:r>
            <a:r>
              <a:rPr lang="es-ES" sz="2400" dirty="0" smtClean="0"/>
              <a:t>asigna directamente </a:t>
            </a:r>
            <a:r>
              <a:rPr lang="es-ES" sz="2400" dirty="0"/>
              <a:t>o de forma porcentual, la cantidad de recursos </a:t>
            </a:r>
            <a:r>
              <a:rPr lang="es-ES" sz="2400" dirty="0" smtClean="0"/>
              <a:t>que ejecuta </a:t>
            </a:r>
            <a:r>
              <a:rPr lang="es-ES" sz="2400" dirty="0"/>
              <a:t>dentro de su gasto que puede enmarcarse como “medida </a:t>
            </a:r>
            <a:r>
              <a:rPr lang="es-ES" sz="2400" dirty="0" smtClean="0"/>
              <a:t>de adaptación </a:t>
            </a:r>
            <a:r>
              <a:rPr lang="es-ES" sz="2400" dirty="0"/>
              <a:t>o mitigación</a:t>
            </a:r>
            <a:r>
              <a:rPr lang="es-ES" sz="2400" dirty="0" smtClean="0"/>
              <a:t>”.</a:t>
            </a:r>
          </a:p>
          <a:p>
            <a:pPr algn="just"/>
            <a:endParaRPr lang="es-MX" sz="2400" dirty="0"/>
          </a:p>
          <a:p>
            <a:pPr algn="just"/>
            <a:r>
              <a:rPr lang="es-MX" sz="2400" b="1" dirty="0" smtClean="0"/>
              <a:t>¿Cuáles han sido sus cambios?</a:t>
            </a:r>
            <a:endParaRPr lang="es-MX" sz="2400" b="1" dirty="0"/>
          </a:p>
        </p:txBody>
      </p:sp>
    </p:spTree>
    <p:extLst>
      <p:ext uri="{BB962C8B-B14F-4D97-AF65-F5344CB8AC3E}">
        <p14:creationId xmlns:p14="http://schemas.microsoft.com/office/powerpoint/2010/main" val="36747676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1446550"/>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V. Anexo Transversal Cambio </a:t>
            </a:r>
            <a:r>
              <a:rPr lang="es-MX" sz="4400" b="1" dirty="0">
                <a:solidFill>
                  <a:prstClr val="white"/>
                </a:solidFill>
                <a:effectLst>
                  <a:outerShdw blurRad="38100" dist="38100" dir="2700000" algn="tl">
                    <a:srgbClr val="000000">
                      <a:alpha val="43137"/>
                    </a:srgbClr>
                  </a:outerShdw>
                </a:effectLst>
              </a:rPr>
              <a:t>C</a:t>
            </a:r>
            <a:r>
              <a:rPr lang="es-MX" sz="4400" b="1" dirty="0" smtClean="0">
                <a:solidFill>
                  <a:prstClr val="white"/>
                </a:solidFill>
                <a:effectLst>
                  <a:outerShdw blurRad="38100" dist="38100" dir="2700000" algn="tl">
                    <a:srgbClr val="000000">
                      <a:alpha val="43137"/>
                    </a:srgbClr>
                  </a:outerShdw>
                </a:effectLst>
              </a:rPr>
              <a:t>limático</a:t>
            </a:r>
          </a:p>
          <a:p>
            <a:pPr algn="ctr"/>
            <a:endParaRPr lang="es-ES" sz="4400" b="1" dirty="0">
              <a:solidFill>
                <a:prstClr val="white"/>
              </a:solidFill>
              <a:effectLst>
                <a:outerShdw blurRad="38100" dist="38100" dir="2700000" algn="tl">
                  <a:srgbClr val="000000">
                    <a:alpha val="43137"/>
                  </a:srgbClr>
                </a:outerShdw>
              </a:effectLst>
            </a:endParaRPr>
          </a:p>
        </p:txBody>
      </p:sp>
      <p:sp>
        <p:nvSpPr>
          <p:cNvPr id="6" name="CuadroTexto 5"/>
          <p:cNvSpPr txBox="1"/>
          <p:nvPr/>
        </p:nvSpPr>
        <p:spPr>
          <a:xfrm>
            <a:off x="241495" y="2428151"/>
            <a:ext cx="4065217" cy="3108543"/>
          </a:xfrm>
          <a:prstGeom prst="rect">
            <a:avLst/>
          </a:prstGeom>
          <a:noFill/>
        </p:spPr>
        <p:txBody>
          <a:bodyPr wrap="square" rtlCol="0">
            <a:spAutoFit/>
          </a:bodyPr>
          <a:lstStyle/>
          <a:p>
            <a:pPr algn="just"/>
            <a:r>
              <a:rPr lang="es-MX" sz="2800" dirty="0" smtClean="0"/>
              <a:t>Registra en el PPEF 2017 una disminución de $9,477 </a:t>
            </a:r>
            <a:r>
              <a:rPr lang="es-MX" sz="2800" dirty="0" err="1" smtClean="0"/>
              <a:t>mdp</a:t>
            </a:r>
            <a:r>
              <a:rPr lang="es-MX" sz="2800" dirty="0" smtClean="0"/>
              <a:t>.</a:t>
            </a:r>
          </a:p>
          <a:p>
            <a:pPr algn="just"/>
            <a:endParaRPr lang="es-MX" sz="2800" dirty="0"/>
          </a:p>
          <a:p>
            <a:pPr algn="just"/>
            <a:r>
              <a:rPr lang="es-MX" sz="2800" b="1" dirty="0" smtClean="0">
                <a:solidFill>
                  <a:srgbClr val="FF0000"/>
                </a:solidFill>
              </a:rPr>
              <a:t>Representa una caída real de 24.58%</a:t>
            </a:r>
            <a:endParaRPr lang="es-ES" sz="2800" b="1" dirty="0" smtClean="0">
              <a:solidFill>
                <a:srgbClr val="FF0000"/>
              </a:solidFill>
            </a:endParaRPr>
          </a:p>
          <a:p>
            <a:pPr algn="just"/>
            <a:endParaRPr lang="es-ES" sz="2800" dirty="0"/>
          </a:p>
        </p:txBody>
      </p:sp>
      <p:pic>
        <p:nvPicPr>
          <p:cNvPr id="2" name="Imagen 1"/>
          <p:cNvPicPr>
            <a:picLocks noChangeAspect="1"/>
          </p:cNvPicPr>
          <p:nvPr/>
        </p:nvPicPr>
        <p:blipFill>
          <a:blip r:embed="rId3"/>
          <a:stretch>
            <a:fillRect/>
          </a:stretch>
        </p:blipFill>
        <p:spPr>
          <a:xfrm>
            <a:off x="4428004" y="1323380"/>
            <a:ext cx="7523364" cy="5318087"/>
          </a:xfrm>
          <a:prstGeom prst="rect">
            <a:avLst/>
          </a:prstGeom>
        </p:spPr>
      </p:pic>
    </p:spTree>
    <p:extLst>
      <p:ext uri="{BB962C8B-B14F-4D97-AF65-F5344CB8AC3E}">
        <p14:creationId xmlns:p14="http://schemas.microsoft.com/office/powerpoint/2010/main" val="197522917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txBox="1">
            <a:spLocks/>
          </p:cNvSpPr>
          <p:nvPr/>
        </p:nvSpPr>
        <p:spPr bwMode="auto">
          <a:xfrm>
            <a:off x="1804988" y="476250"/>
            <a:ext cx="884555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4400" kern="1200" cap="all" baseline="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ctr" eaLnBrk="1" fontAlgn="auto" hangingPunct="1">
              <a:spcAft>
                <a:spcPts val="0"/>
              </a:spcAft>
              <a:defRPr/>
            </a:pPr>
            <a:r>
              <a:rPr lang="es-MX" sz="8000" b="1" cap="none" dirty="0">
                <a:solidFill>
                  <a:srgbClr val="4A66AC"/>
                </a:solidFill>
                <a:latin typeface="Calibri Light" panose="020F0302020204030204" pitchFamily="34" charset="0"/>
                <a:cs typeface="Arial" pitchFamily="34" charset="0"/>
              </a:rPr>
              <a:t>¡Mil gracias!</a:t>
            </a:r>
            <a:endParaRPr lang="es-ES" sz="8000" b="1" dirty="0">
              <a:solidFill>
                <a:srgbClr val="4A66AC"/>
              </a:solidFill>
              <a:latin typeface="Calibri Light" panose="020F0302020204030204" pitchFamily="34" charset="0"/>
            </a:endParaRPr>
          </a:p>
        </p:txBody>
      </p:sp>
      <p:pic>
        <p:nvPicPr>
          <p:cNvPr id="39939" name="Imagen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13026" y="1773239"/>
            <a:ext cx="1274763"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Imagen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05100" y="3211514"/>
            <a:ext cx="1125538"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Imagen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11450" y="4649788"/>
            <a:ext cx="111125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CuadroTexto 10"/>
          <p:cNvSpPr txBox="1">
            <a:spLocks noChangeArrowheads="1"/>
          </p:cNvSpPr>
          <p:nvPr/>
        </p:nvSpPr>
        <p:spPr bwMode="auto">
          <a:xfrm>
            <a:off x="4151313" y="4943475"/>
            <a:ext cx="5473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s-MX" altLang="es-ES" sz="2800">
                <a:solidFill>
                  <a:srgbClr val="3B5998"/>
                </a:solidFill>
              </a:rPr>
              <a:t>/MinervaHernandezRamosMX</a:t>
            </a:r>
            <a:endParaRPr lang="es-ES" altLang="es-ES" sz="2800">
              <a:solidFill>
                <a:srgbClr val="3B5998"/>
              </a:solidFill>
            </a:endParaRPr>
          </a:p>
        </p:txBody>
      </p:sp>
      <p:sp>
        <p:nvSpPr>
          <p:cNvPr id="39943" name="CuadroTexto 14"/>
          <p:cNvSpPr txBox="1">
            <a:spLocks noChangeArrowheads="1"/>
          </p:cNvSpPr>
          <p:nvPr/>
        </p:nvSpPr>
        <p:spPr bwMode="auto">
          <a:xfrm>
            <a:off x="4086225" y="3511551"/>
            <a:ext cx="5473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s-MX" altLang="es-ES" sz="2800">
                <a:solidFill>
                  <a:srgbClr val="1DCAFF"/>
                </a:solidFill>
              </a:rPr>
              <a:t>@MinervaHdezMX</a:t>
            </a:r>
            <a:endParaRPr lang="es-ES" altLang="es-ES" sz="2800">
              <a:solidFill>
                <a:srgbClr val="1DCAFF"/>
              </a:solidFill>
            </a:endParaRPr>
          </a:p>
        </p:txBody>
      </p:sp>
      <p:sp>
        <p:nvSpPr>
          <p:cNvPr id="39944" name="CuadroTexto 15"/>
          <p:cNvSpPr txBox="1">
            <a:spLocks noChangeArrowheads="1"/>
          </p:cNvSpPr>
          <p:nvPr/>
        </p:nvSpPr>
        <p:spPr bwMode="auto">
          <a:xfrm>
            <a:off x="4079876" y="2085976"/>
            <a:ext cx="6588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s-MX" altLang="es-ES" sz="2800">
                <a:solidFill>
                  <a:srgbClr val="179FDF"/>
                </a:solidFill>
              </a:rPr>
              <a:t>minerva.hernandez@congreso.gob.mx</a:t>
            </a:r>
            <a:endParaRPr lang="es-ES" altLang="es-ES" sz="2800">
              <a:solidFill>
                <a:srgbClr val="179FDF"/>
              </a:solidFill>
            </a:endParaRPr>
          </a:p>
        </p:txBody>
      </p:sp>
    </p:spTree>
    <p:extLst>
      <p:ext uri="{BB962C8B-B14F-4D97-AF65-F5344CB8AC3E}">
        <p14:creationId xmlns:p14="http://schemas.microsoft.com/office/powerpoint/2010/main" val="27661574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 Plan Nacional de Desarrollo (2)</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694528" y="1011679"/>
            <a:ext cx="11187954" cy="5632311"/>
          </a:xfrm>
          <a:prstGeom prst="rect">
            <a:avLst/>
          </a:prstGeom>
          <a:noFill/>
        </p:spPr>
        <p:txBody>
          <a:bodyPr wrap="square" rtlCol="0">
            <a:spAutoFit/>
          </a:bodyPr>
          <a:lstStyle/>
          <a:p>
            <a:r>
              <a:rPr lang="es-MX" sz="2400" dirty="0" smtClean="0"/>
              <a:t>Ahora, como </a:t>
            </a:r>
            <a:r>
              <a:rPr lang="es-MX" sz="2400" dirty="0"/>
              <a:t>estrategias para </a:t>
            </a:r>
            <a:r>
              <a:rPr lang="es-MX" sz="2400" dirty="0" smtClean="0"/>
              <a:t>lograrlo, fueron planteadas:</a:t>
            </a:r>
          </a:p>
          <a:p>
            <a:r>
              <a:rPr lang="es-MX" sz="2400" dirty="0" smtClean="0"/>
              <a:t> </a:t>
            </a:r>
            <a:endParaRPr lang="es-MX" sz="2400" dirty="0"/>
          </a:p>
          <a:p>
            <a:pPr indent="-342900">
              <a:buFont typeface="Arial" panose="020B0604020202020204" pitchFamily="34" charset="0"/>
              <a:buChar char="•"/>
            </a:pPr>
            <a:r>
              <a:rPr lang="es-ES" sz="2400" dirty="0"/>
              <a:t>Implementar una política integral de desarrollo que vincule la sustentabilidad ambiental con costos y beneficios para la sociedad.</a:t>
            </a:r>
          </a:p>
          <a:p>
            <a:pPr indent="-342900">
              <a:buFont typeface="Arial" panose="020B0604020202020204" pitchFamily="34" charset="0"/>
              <a:buChar char="•"/>
            </a:pPr>
            <a:endParaRPr lang="es-MX" sz="2400" dirty="0" smtClean="0"/>
          </a:p>
          <a:p>
            <a:pPr indent="-342900">
              <a:buFont typeface="Arial" panose="020B0604020202020204" pitchFamily="34" charset="0"/>
              <a:buChar char="•"/>
            </a:pPr>
            <a:endParaRPr lang="es-ES" sz="2400" dirty="0" smtClean="0"/>
          </a:p>
          <a:p>
            <a:pPr indent="-342900">
              <a:buFont typeface="Arial" panose="020B0604020202020204" pitchFamily="34" charset="0"/>
              <a:buChar char="•"/>
            </a:pPr>
            <a:r>
              <a:rPr lang="es-ES" sz="2400" dirty="0" smtClean="0"/>
              <a:t>Implementar </a:t>
            </a:r>
            <a:r>
              <a:rPr lang="es-ES" sz="2400" dirty="0"/>
              <a:t>un manejo sustentable del agua, haciendo posible que todos los mexicanos tengan acceso a ese recurso.</a:t>
            </a:r>
          </a:p>
          <a:p>
            <a:pPr indent="-342900">
              <a:buFont typeface="Arial" panose="020B0604020202020204" pitchFamily="34" charset="0"/>
              <a:buChar char="•"/>
            </a:pPr>
            <a:endParaRPr lang="es-MX" sz="2400" dirty="0" smtClean="0"/>
          </a:p>
          <a:p>
            <a:pPr indent="-342900">
              <a:buFont typeface="Arial" panose="020B0604020202020204" pitchFamily="34" charset="0"/>
              <a:buChar char="•"/>
            </a:pPr>
            <a:endParaRPr lang="es-ES" sz="2400" dirty="0" smtClean="0"/>
          </a:p>
          <a:p>
            <a:pPr indent="-342900">
              <a:buFont typeface="Arial" panose="020B0604020202020204" pitchFamily="34" charset="0"/>
              <a:buChar char="•"/>
            </a:pPr>
            <a:r>
              <a:rPr lang="es-ES" sz="2400" dirty="0" smtClean="0"/>
              <a:t>Fortalecer </a:t>
            </a:r>
            <a:r>
              <a:rPr lang="es-ES" sz="2400" dirty="0"/>
              <a:t>la política nacional de cambio climático y cuidado al medio ambiente para transitar hacia una economía competitiva, sustentable, </a:t>
            </a:r>
            <a:r>
              <a:rPr lang="es-ES" sz="2400" dirty="0" err="1"/>
              <a:t>resiliente</a:t>
            </a:r>
            <a:r>
              <a:rPr lang="es-ES" sz="2400" dirty="0"/>
              <a:t> y de bajo carbono.</a:t>
            </a:r>
          </a:p>
          <a:p>
            <a:pPr indent="-342900">
              <a:buFont typeface="Arial" panose="020B0604020202020204" pitchFamily="34" charset="0"/>
              <a:buChar char="•"/>
            </a:pPr>
            <a:endParaRPr lang="es-MX" sz="2400" dirty="0" smtClean="0"/>
          </a:p>
          <a:p>
            <a:pPr indent="-342900">
              <a:buFont typeface="Arial" panose="020B0604020202020204" pitchFamily="34" charset="0"/>
              <a:buChar char="•"/>
            </a:pPr>
            <a:endParaRPr lang="es-ES" sz="2400" dirty="0" smtClean="0"/>
          </a:p>
          <a:p>
            <a:pPr indent="-342900">
              <a:buFont typeface="Arial" panose="020B0604020202020204" pitchFamily="34" charset="0"/>
              <a:buChar char="•"/>
            </a:pPr>
            <a:r>
              <a:rPr lang="es-ES" sz="2400" dirty="0" smtClean="0"/>
              <a:t>Proteger </a:t>
            </a:r>
            <a:r>
              <a:rPr lang="es-ES" sz="2400" dirty="0"/>
              <a:t>el patrimonio natural</a:t>
            </a:r>
            <a:r>
              <a:rPr lang="es-ES" sz="2400" dirty="0" smtClean="0"/>
              <a:t>.</a:t>
            </a:r>
            <a:endParaRPr lang="es-ES" sz="2400" dirty="0"/>
          </a:p>
        </p:txBody>
      </p:sp>
    </p:spTree>
    <p:extLst>
      <p:ext uri="{BB962C8B-B14F-4D97-AF65-F5344CB8AC3E}">
        <p14:creationId xmlns:p14="http://schemas.microsoft.com/office/powerpoint/2010/main" val="192428186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 Plan Nacional de Desarrollo (3)</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120203" y="1277009"/>
            <a:ext cx="11951594" cy="1938992"/>
          </a:xfrm>
          <a:prstGeom prst="rect">
            <a:avLst/>
          </a:prstGeom>
          <a:noFill/>
        </p:spPr>
        <p:txBody>
          <a:bodyPr wrap="square" rtlCol="0">
            <a:spAutoFit/>
          </a:bodyPr>
          <a:lstStyle/>
          <a:p>
            <a:pPr algn="just"/>
            <a:r>
              <a:rPr lang="es-MX" sz="2400" dirty="0" smtClean="0"/>
              <a:t>Para ejecutar las propuestas señaladas en el Plan Nacional de Desarrollo es necesario hacer uso de los recursos públicos de los que dispone el país mediante el Presupuesto de Egresos de la Federación.</a:t>
            </a:r>
          </a:p>
          <a:p>
            <a:pPr algn="just"/>
            <a:endParaRPr lang="es-MX" sz="2400" dirty="0"/>
          </a:p>
          <a:p>
            <a:pPr algn="just"/>
            <a:r>
              <a:rPr lang="es-MX" sz="2400" dirty="0" smtClean="0"/>
              <a:t>Lo que lleva a cuestionarnos, fundamentalmente</a:t>
            </a:r>
            <a:r>
              <a:rPr lang="es-ES" sz="2400" dirty="0" smtClean="0"/>
              <a:t>:</a:t>
            </a:r>
          </a:p>
        </p:txBody>
      </p:sp>
      <p:sp>
        <p:nvSpPr>
          <p:cNvPr id="6" name="CuadroTexto 5"/>
          <p:cNvSpPr txBox="1"/>
          <p:nvPr/>
        </p:nvSpPr>
        <p:spPr>
          <a:xfrm>
            <a:off x="502023" y="3264127"/>
            <a:ext cx="11187954" cy="3416320"/>
          </a:xfrm>
          <a:prstGeom prst="rect">
            <a:avLst/>
          </a:prstGeom>
          <a:noFill/>
        </p:spPr>
        <p:txBody>
          <a:bodyPr wrap="square" rtlCol="0">
            <a:spAutoFit/>
          </a:bodyPr>
          <a:lstStyle/>
          <a:p>
            <a:pPr algn="ctr"/>
            <a:endParaRPr lang="es-MX" sz="2400" dirty="0"/>
          </a:p>
          <a:p>
            <a:pPr algn="ctr"/>
            <a:r>
              <a:rPr lang="es-MX" sz="2400" b="1" dirty="0" smtClean="0"/>
              <a:t>¿Puede considerarse suficiente el gasto público en protección al ambiente?</a:t>
            </a:r>
          </a:p>
          <a:p>
            <a:pPr algn="ctr"/>
            <a:endParaRPr lang="es-MX" sz="2400" b="1" dirty="0" smtClean="0"/>
          </a:p>
          <a:p>
            <a:pPr algn="ctr"/>
            <a:endParaRPr lang="es-MX" sz="2400" b="1" dirty="0"/>
          </a:p>
          <a:p>
            <a:pPr algn="ctr"/>
            <a:r>
              <a:rPr lang="es-MX" sz="2400" b="1" dirty="0" smtClean="0"/>
              <a:t>¿Estamos gastando adecuadamente conforme a los objetivos anteriormente señalados?</a:t>
            </a:r>
          </a:p>
          <a:p>
            <a:pPr algn="ctr"/>
            <a:endParaRPr lang="es-MX" sz="2400" b="1" dirty="0" smtClean="0"/>
          </a:p>
          <a:p>
            <a:pPr algn="ctr"/>
            <a:endParaRPr lang="es-MX" sz="2400" b="1" dirty="0"/>
          </a:p>
          <a:p>
            <a:pPr algn="ctr"/>
            <a:r>
              <a:rPr lang="es-MX" sz="2400" b="1" dirty="0" smtClean="0"/>
              <a:t>¿El gasto realizado fortalece la sustentabilidad en México?</a:t>
            </a:r>
          </a:p>
        </p:txBody>
      </p:sp>
    </p:spTree>
    <p:extLst>
      <p:ext uri="{BB962C8B-B14F-4D97-AF65-F5344CB8AC3E}">
        <p14:creationId xmlns:p14="http://schemas.microsoft.com/office/powerpoint/2010/main" val="139662610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II. Clasificación por funciones</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120203" y="1277009"/>
            <a:ext cx="11951594" cy="5262979"/>
          </a:xfrm>
          <a:prstGeom prst="rect">
            <a:avLst/>
          </a:prstGeom>
          <a:noFill/>
        </p:spPr>
        <p:txBody>
          <a:bodyPr wrap="square" rtlCol="0">
            <a:spAutoFit/>
          </a:bodyPr>
          <a:lstStyle/>
          <a:p>
            <a:pPr algn="just"/>
            <a:r>
              <a:rPr lang="es-MX" sz="2400" dirty="0" smtClean="0"/>
              <a:t>El gasto público en México puede analizarse:</a:t>
            </a:r>
          </a:p>
          <a:p>
            <a:pPr algn="just"/>
            <a:endParaRPr lang="es-MX" sz="2400" dirty="0"/>
          </a:p>
          <a:p>
            <a:pPr marL="514350" indent="-514350" algn="just">
              <a:buClr>
                <a:schemeClr val="accent5">
                  <a:lumMod val="50000"/>
                </a:schemeClr>
              </a:buClr>
              <a:buSzPct val="130000"/>
              <a:buAutoNum type="romanLcParenR"/>
            </a:pPr>
            <a:r>
              <a:rPr lang="es-MX" sz="2400" dirty="0" smtClean="0"/>
              <a:t>A partir de los ramos a los que se canalizan los recursos, ya sean autónomos (como lo son el INE o el CONEVAL), los administrativos que corresponden a las Secretarías de Estado principalmente, los generales como el Poder Legislativo y el Poder Judicial, las empresas productivas del estado, etc.</a:t>
            </a:r>
          </a:p>
          <a:p>
            <a:pPr marL="514350" indent="-514350" algn="just">
              <a:buClr>
                <a:schemeClr val="accent5">
                  <a:lumMod val="50000"/>
                </a:schemeClr>
              </a:buClr>
              <a:buSzPct val="130000"/>
              <a:buAutoNum type="romanLcParenR"/>
            </a:pPr>
            <a:endParaRPr lang="es-MX" sz="2400" dirty="0" smtClean="0"/>
          </a:p>
          <a:p>
            <a:pPr marL="514350" indent="-514350" algn="just">
              <a:buClr>
                <a:schemeClr val="accent5">
                  <a:lumMod val="50000"/>
                </a:schemeClr>
              </a:buClr>
              <a:buSzPct val="130000"/>
              <a:buAutoNum type="romanLcParenR"/>
            </a:pPr>
            <a:endParaRPr lang="es-MX" sz="2400" dirty="0"/>
          </a:p>
          <a:p>
            <a:pPr marL="514350" indent="-514350" algn="just">
              <a:buClr>
                <a:schemeClr val="accent5">
                  <a:lumMod val="50000"/>
                </a:schemeClr>
              </a:buClr>
              <a:buSzPct val="130000"/>
              <a:buAutoNum type="romanLcParenR"/>
            </a:pPr>
            <a:r>
              <a:rPr lang="es-MX" sz="2400" dirty="0" smtClean="0"/>
              <a:t>Por los programas especiales.- como son el gasto federalizado –aportaciones y participaciones federales por entidad federativa</a:t>
            </a:r>
            <a:r>
              <a:rPr lang="es-MX" sz="2400" dirty="0" smtClean="0"/>
              <a:t> –, los gastos para la población vulnerable, los de infraestructura productiva de largo plazo, etc.</a:t>
            </a:r>
          </a:p>
          <a:p>
            <a:pPr marL="514350" indent="-514350" algn="just">
              <a:buClr>
                <a:schemeClr val="accent5">
                  <a:lumMod val="50000"/>
                </a:schemeClr>
              </a:buClr>
              <a:buSzPct val="130000"/>
              <a:buAutoNum type="romanLcParenR"/>
            </a:pPr>
            <a:endParaRPr lang="es-MX" sz="2400" dirty="0"/>
          </a:p>
          <a:p>
            <a:pPr marL="514350" indent="-514350" algn="just">
              <a:buClr>
                <a:schemeClr val="accent5">
                  <a:lumMod val="50000"/>
                </a:schemeClr>
              </a:buClr>
              <a:buSzPct val="130000"/>
              <a:buAutoNum type="romanLcParenR"/>
            </a:pPr>
            <a:endParaRPr lang="es-MX" sz="2400" dirty="0" smtClean="0"/>
          </a:p>
          <a:p>
            <a:pPr marL="514350" indent="-514350" algn="just">
              <a:buClr>
                <a:schemeClr val="accent5">
                  <a:lumMod val="50000"/>
                </a:schemeClr>
              </a:buClr>
              <a:buSzPct val="130000"/>
              <a:buAutoNum type="romanLcParenR"/>
            </a:pPr>
            <a:r>
              <a:rPr lang="es-MX" sz="2400" dirty="0" smtClean="0"/>
              <a:t>Por grandes funciones, donde se identifica el origen y destino del gasto.</a:t>
            </a:r>
          </a:p>
        </p:txBody>
      </p:sp>
    </p:spTree>
    <p:extLst>
      <p:ext uri="{BB962C8B-B14F-4D97-AF65-F5344CB8AC3E}">
        <p14:creationId xmlns:p14="http://schemas.microsoft.com/office/powerpoint/2010/main" val="49090728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II. Clasificación por funciones (2)</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120203" y="1277009"/>
            <a:ext cx="11951594" cy="5262979"/>
          </a:xfrm>
          <a:prstGeom prst="rect">
            <a:avLst/>
          </a:prstGeom>
          <a:noFill/>
        </p:spPr>
        <p:txBody>
          <a:bodyPr wrap="square" rtlCol="0">
            <a:spAutoFit/>
          </a:bodyPr>
          <a:lstStyle/>
          <a:p>
            <a:pPr algn="just"/>
            <a:r>
              <a:rPr lang="es-MX" sz="2400" dirty="0" smtClean="0"/>
              <a:t>Considerando el último criterio y partiendo de tres grandes funciones, el gasto público puede ser clasificado de acuerdo a:</a:t>
            </a:r>
          </a:p>
          <a:p>
            <a:pPr algn="just"/>
            <a:endParaRPr lang="es-MX" sz="2400" dirty="0"/>
          </a:p>
          <a:p>
            <a:pPr marL="514350" indent="-514350" algn="just">
              <a:buAutoNum type="romanLcParenR"/>
            </a:pPr>
            <a:r>
              <a:rPr lang="es-MX" sz="2400" b="1" dirty="0" smtClean="0"/>
              <a:t>Función Gobierno.</a:t>
            </a:r>
          </a:p>
          <a:p>
            <a:pPr marL="514350" indent="-514350" algn="just">
              <a:buAutoNum type="romanLcParenR"/>
            </a:pPr>
            <a:endParaRPr lang="es-MX" sz="2400" dirty="0"/>
          </a:p>
          <a:p>
            <a:pPr marL="514350" indent="-514350" algn="just">
              <a:buAutoNum type="romanLcParenR"/>
            </a:pPr>
            <a:r>
              <a:rPr lang="es-MX" sz="2400" b="1" dirty="0" smtClean="0"/>
              <a:t>Función Desarrollo Social.</a:t>
            </a:r>
          </a:p>
          <a:p>
            <a:pPr marL="514350" indent="-514350" algn="just">
              <a:buAutoNum type="romanLcParenR"/>
            </a:pPr>
            <a:endParaRPr lang="es-MX" sz="2400" dirty="0"/>
          </a:p>
          <a:p>
            <a:pPr marL="514350" indent="-514350" algn="just">
              <a:buAutoNum type="romanLcParenR"/>
            </a:pPr>
            <a:r>
              <a:rPr lang="es-MX" sz="2400" b="1" dirty="0" smtClean="0"/>
              <a:t>Función Desarrollo Económico.</a:t>
            </a:r>
          </a:p>
          <a:p>
            <a:pPr algn="just"/>
            <a:endParaRPr lang="es-MX" sz="2400" b="1" dirty="0"/>
          </a:p>
          <a:p>
            <a:pPr algn="just"/>
            <a:r>
              <a:rPr lang="es-MX" sz="2400" dirty="0" smtClean="0"/>
              <a:t>El gasto correspondiente a la protección del medio ambiente, adecuadamente es clasificado dentro de la gran función de Desarrollo Social y, a su vez, se integra por </a:t>
            </a:r>
            <a:r>
              <a:rPr lang="es-MX" sz="2400" dirty="0" err="1" smtClean="0"/>
              <a:t>subfunciones</a:t>
            </a:r>
            <a:r>
              <a:rPr lang="es-MX" sz="2400" dirty="0" smtClean="0"/>
              <a:t>.</a:t>
            </a:r>
          </a:p>
          <a:p>
            <a:pPr algn="just"/>
            <a:endParaRPr lang="es-MX" sz="2400" dirty="0"/>
          </a:p>
          <a:p>
            <a:pPr algn="just"/>
            <a:r>
              <a:rPr lang="es-MX" sz="2400" dirty="0" smtClean="0"/>
              <a:t>Es importante tener lo anterior en consideración, pues servirá de base para hacer el análisis correspondiente al Proyecto de Presupuesto de Egresos de la Federación para el 2017.</a:t>
            </a:r>
            <a:endParaRPr lang="es-ES" sz="2400" dirty="0" smtClean="0"/>
          </a:p>
        </p:txBody>
      </p:sp>
    </p:spTree>
    <p:extLst>
      <p:ext uri="{BB962C8B-B14F-4D97-AF65-F5344CB8AC3E}">
        <p14:creationId xmlns:p14="http://schemas.microsoft.com/office/powerpoint/2010/main" val="410691894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II. Clasificación por funciones (3)</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296666" y="3137894"/>
            <a:ext cx="4532008" cy="1569660"/>
          </a:xfrm>
          <a:prstGeom prst="rect">
            <a:avLst/>
          </a:prstGeom>
          <a:noFill/>
        </p:spPr>
        <p:txBody>
          <a:bodyPr wrap="square" rtlCol="0">
            <a:spAutoFit/>
          </a:bodyPr>
          <a:lstStyle/>
          <a:p>
            <a:pPr algn="just"/>
            <a:r>
              <a:rPr lang="es-MX" sz="2400" dirty="0" smtClean="0"/>
              <a:t>Así, el gasto correspondiente a la protección al Medio Ambiente, tiene las siguientes </a:t>
            </a:r>
            <a:r>
              <a:rPr lang="es-MX" sz="2400" dirty="0" err="1" smtClean="0"/>
              <a:t>subfunciones</a:t>
            </a:r>
            <a:r>
              <a:rPr lang="es-MX" sz="2400" dirty="0" smtClean="0"/>
              <a:t> principales:</a:t>
            </a:r>
            <a:endParaRPr lang="es-ES" sz="2400" b="1" dirty="0" smtClean="0"/>
          </a:p>
        </p:txBody>
      </p:sp>
      <p:graphicFrame>
        <p:nvGraphicFramePr>
          <p:cNvPr id="3" name="Diagrama 2"/>
          <p:cNvGraphicFramePr/>
          <p:nvPr>
            <p:extLst>
              <p:ext uri="{D42A27DB-BD31-4B8C-83A1-F6EECF244321}">
                <p14:modId xmlns:p14="http://schemas.microsoft.com/office/powerpoint/2010/main" val="830435883"/>
              </p:ext>
            </p:extLst>
          </p:nvPr>
        </p:nvGraphicFramePr>
        <p:xfrm>
          <a:off x="4342063" y="1277009"/>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964064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Ajustes presupuestales</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284691" y="1587936"/>
            <a:ext cx="11622618" cy="4662815"/>
          </a:xfrm>
          <a:prstGeom prst="rect">
            <a:avLst/>
          </a:prstGeom>
          <a:noFill/>
        </p:spPr>
        <p:txBody>
          <a:bodyPr wrap="square" rtlCol="0">
            <a:spAutoFit/>
          </a:bodyPr>
          <a:lstStyle/>
          <a:p>
            <a:pPr algn="just"/>
            <a:r>
              <a:rPr lang="es-MX" sz="2700" dirty="0" smtClean="0"/>
              <a:t>Antes de entrar en materia, es importante mencionar que d</a:t>
            </a:r>
            <a:r>
              <a:rPr lang="es-ES" sz="2700" dirty="0" err="1" smtClean="0"/>
              <a:t>urante</a:t>
            </a:r>
            <a:r>
              <a:rPr lang="es-ES" sz="2700" dirty="0" smtClean="0"/>
              <a:t> </a:t>
            </a:r>
            <a:r>
              <a:rPr lang="es-ES" sz="2700" dirty="0"/>
              <a:t>2016, el </a:t>
            </a:r>
            <a:r>
              <a:rPr lang="es-ES" sz="2700" b="1" dirty="0"/>
              <a:t>sector ambiental </a:t>
            </a:r>
            <a:r>
              <a:rPr lang="es-ES" sz="2700" dirty="0"/>
              <a:t>fue una de las áreas de </a:t>
            </a:r>
            <a:r>
              <a:rPr lang="es-ES" sz="2700" dirty="0" smtClean="0"/>
              <a:t>la administración </a:t>
            </a:r>
            <a:r>
              <a:rPr lang="es-ES" sz="2700" dirty="0"/>
              <a:t>pública más </a:t>
            </a:r>
            <a:r>
              <a:rPr lang="es-ES" sz="2700" dirty="0" smtClean="0"/>
              <a:t>afectada.</a:t>
            </a:r>
          </a:p>
          <a:p>
            <a:pPr algn="just"/>
            <a:endParaRPr lang="es-ES" sz="2700" dirty="0"/>
          </a:p>
          <a:p>
            <a:pPr algn="just"/>
            <a:r>
              <a:rPr lang="es-ES" sz="2700" dirty="0" smtClean="0"/>
              <a:t>En </a:t>
            </a:r>
            <a:r>
              <a:rPr lang="es-ES" sz="2700" dirty="0"/>
              <a:t>los dos ajustes que llevó </a:t>
            </a:r>
            <a:r>
              <a:rPr lang="es-ES" sz="2700" dirty="0" smtClean="0"/>
              <a:t>a cabo SHCP en febrero </a:t>
            </a:r>
            <a:r>
              <a:rPr lang="es-ES" sz="2700" dirty="0"/>
              <a:t>y </a:t>
            </a:r>
            <a:r>
              <a:rPr lang="es-ES" sz="2700" dirty="0" smtClean="0"/>
              <a:t>junio, los recortes tuvieron </a:t>
            </a:r>
            <a:r>
              <a:rPr lang="es-ES" sz="2700" dirty="0"/>
              <a:t>como consecuencia que el presupuesto que tenía el </a:t>
            </a:r>
            <a:r>
              <a:rPr lang="es-ES" sz="2700" dirty="0" smtClean="0"/>
              <a:t>sector ambiental </a:t>
            </a:r>
            <a:r>
              <a:rPr lang="es-ES" sz="2700" dirty="0"/>
              <a:t>aprobado en el PEF </a:t>
            </a:r>
            <a:r>
              <a:rPr lang="es-ES" sz="2700" dirty="0" smtClean="0"/>
              <a:t>2016</a:t>
            </a:r>
            <a:r>
              <a:rPr lang="es-ES" sz="2700" dirty="0"/>
              <a:t>, sufriera un ajuste real </a:t>
            </a:r>
            <a:r>
              <a:rPr lang="es-ES" sz="2700" dirty="0" smtClean="0"/>
              <a:t>del 10.4</a:t>
            </a:r>
            <a:r>
              <a:rPr lang="es-ES" sz="2700" dirty="0"/>
              <a:t>%, que </a:t>
            </a:r>
            <a:r>
              <a:rPr lang="es-ES" sz="2700" b="1" dirty="0">
                <a:solidFill>
                  <a:srgbClr val="FF0000"/>
                </a:solidFill>
              </a:rPr>
              <a:t>significó $ 5,777.2 millones de pesos </a:t>
            </a:r>
            <a:r>
              <a:rPr lang="es-ES" sz="2700" b="1" dirty="0" smtClean="0">
                <a:solidFill>
                  <a:srgbClr val="FF0000"/>
                </a:solidFill>
              </a:rPr>
              <a:t>(</a:t>
            </a:r>
            <a:r>
              <a:rPr lang="es-ES" sz="2700" b="1" dirty="0" err="1" smtClean="0">
                <a:solidFill>
                  <a:srgbClr val="FF0000"/>
                </a:solidFill>
              </a:rPr>
              <a:t>mdp</a:t>
            </a:r>
            <a:r>
              <a:rPr lang="es-ES" sz="2700" b="1" dirty="0" smtClean="0">
                <a:solidFill>
                  <a:srgbClr val="FF0000"/>
                </a:solidFill>
              </a:rPr>
              <a:t>) menos.</a:t>
            </a:r>
          </a:p>
          <a:p>
            <a:pPr algn="just"/>
            <a:endParaRPr lang="es-MX" sz="2700" b="1" dirty="0">
              <a:solidFill>
                <a:srgbClr val="FF0000"/>
              </a:solidFill>
            </a:endParaRPr>
          </a:p>
          <a:p>
            <a:pPr algn="just"/>
            <a:r>
              <a:rPr lang="es-ES" sz="2700" dirty="0" smtClean="0"/>
              <a:t>Lo anterior preocupa pues, como veremos a continuación, el </a:t>
            </a:r>
            <a:r>
              <a:rPr lang="es-ES" sz="2700" dirty="0"/>
              <a:t>comportamiento de </a:t>
            </a:r>
            <a:r>
              <a:rPr lang="es-ES" sz="2700" dirty="0" smtClean="0"/>
              <a:t>la inversión </a:t>
            </a:r>
            <a:r>
              <a:rPr lang="es-ES" sz="2700" dirty="0"/>
              <a:t>en medio ambiente y cambio climático del gobierno federal</a:t>
            </a:r>
            <a:r>
              <a:rPr lang="es-ES" sz="2700" dirty="0" smtClean="0"/>
              <a:t>, a </a:t>
            </a:r>
            <a:r>
              <a:rPr lang="es-ES" sz="2700" dirty="0"/>
              <a:t>través del PEF, </a:t>
            </a:r>
            <a:r>
              <a:rPr lang="es-ES" sz="2700" b="1" dirty="0"/>
              <a:t>ha venido disminuyendo paulatinamente </a:t>
            </a:r>
            <a:r>
              <a:rPr lang="es-ES" sz="2700" b="1" dirty="0" smtClean="0"/>
              <a:t>desde 2014 </a:t>
            </a:r>
            <a:r>
              <a:rPr lang="es-ES" sz="2700" b="1" dirty="0"/>
              <a:t>a la fecha.</a:t>
            </a:r>
            <a:endParaRPr lang="es-MX" sz="2700" b="1" dirty="0">
              <a:solidFill>
                <a:srgbClr val="FF0000"/>
              </a:solidFill>
            </a:endParaRPr>
          </a:p>
        </p:txBody>
      </p:sp>
    </p:spTree>
    <p:extLst>
      <p:ext uri="{BB962C8B-B14F-4D97-AF65-F5344CB8AC3E}">
        <p14:creationId xmlns:p14="http://schemas.microsoft.com/office/powerpoint/2010/main" val="350873502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122"/>
            <a:ext cx="12192000" cy="94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adroTexto 4"/>
          <p:cNvSpPr txBox="1"/>
          <p:nvPr/>
        </p:nvSpPr>
        <p:spPr>
          <a:xfrm>
            <a:off x="120203" y="70906"/>
            <a:ext cx="11951594" cy="769441"/>
          </a:xfrm>
          <a:prstGeom prst="rect">
            <a:avLst/>
          </a:prstGeom>
          <a:noFill/>
        </p:spPr>
        <p:txBody>
          <a:bodyPr wrap="square" rtlCol="0">
            <a:spAutoFit/>
          </a:bodyPr>
          <a:lstStyle/>
          <a:p>
            <a:pPr algn="ctr"/>
            <a:r>
              <a:rPr lang="es-MX" sz="4400" b="1" dirty="0" smtClean="0">
                <a:solidFill>
                  <a:prstClr val="white"/>
                </a:solidFill>
                <a:effectLst>
                  <a:outerShdw blurRad="38100" dist="38100" dir="2700000" algn="tl">
                    <a:srgbClr val="000000">
                      <a:alpha val="43137"/>
                    </a:srgbClr>
                  </a:outerShdw>
                </a:effectLst>
              </a:rPr>
              <a:t>III. Presupuesto en Protección Ambiental</a:t>
            </a:r>
            <a:endParaRPr lang="es-ES" sz="4400" b="1" dirty="0">
              <a:solidFill>
                <a:prstClr val="white"/>
              </a:solidFill>
              <a:effectLst>
                <a:outerShdw blurRad="38100" dist="38100" dir="2700000" algn="tl">
                  <a:srgbClr val="000000">
                    <a:alpha val="43137"/>
                  </a:srgbClr>
                </a:outerShdw>
              </a:effectLst>
            </a:endParaRPr>
          </a:p>
        </p:txBody>
      </p:sp>
      <p:sp>
        <p:nvSpPr>
          <p:cNvPr id="2" name="CuadroTexto 1"/>
          <p:cNvSpPr txBox="1"/>
          <p:nvPr/>
        </p:nvSpPr>
        <p:spPr>
          <a:xfrm>
            <a:off x="7539789" y="1239526"/>
            <a:ext cx="4532008" cy="5632311"/>
          </a:xfrm>
          <a:prstGeom prst="rect">
            <a:avLst/>
          </a:prstGeom>
          <a:noFill/>
        </p:spPr>
        <p:txBody>
          <a:bodyPr wrap="square" rtlCol="0">
            <a:spAutoFit/>
          </a:bodyPr>
          <a:lstStyle/>
          <a:p>
            <a:pPr algn="just"/>
            <a:r>
              <a:rPr lang="es-MX" sz="2400" dirty="0" smtClean="0"/>
              <a:t>Al comparar el gasto en protección ambiental contra el gasto neto total en los decretos de PEF de 2014 a 2016 y en el Proyecto enviado para 2017, se advierte:</a:t>
            </a:r>
          </a:p>
          <a:p>
            <a:pPr algn="just"/>
            <a:endParaRPr lang="es-MX" sz="2400" dirty="0"/>
          </a:p>
          <a:p>
            <a:pPr marL="342900" indent="-342900" algn="just">
              <a:buFont typeface="Arial" panose="020B0604020202020204" pitchFamily="34" charset="0"/>
              <a:buChar char="•"/>
            </a:pPr>
            <a:r>
              <a:rPr lang="es-MX" sz="2400" dirty="0" smtClean="0"/>
              <a:t>En 2014 representaba 1.09% del gasto total.</a:t>
            </a:r>
          </a:p>
          <a:p>
            <a:pPr marL="342900" indent="-342900" algn="just">
              <a:buFont typeface="Arial" panose="020B0604020202020204" pitchFamily="34" charset="0"/>
              <a:buChar char="•"/>
            </a:pPr>
            <a:r>
              <a:rPr lang="es-MX" sz="2400" dirty="0" smtClean="0"/>
              <a:t>En 2015 representó 1.13%</a:t>
            </a:r>
          </a:p>
          <a:p>
            <a:pPr marL="342900" indent="-342900" algn="just">
              <a:buFont typeface="Arial" panose="020B0604020202020204" pitchFamily="34" charset="0"/>
              <a:buChar char="•"/>
            </a:pPr>
            <a:r>
              <a:rPr lang="es-MX" sz="2400" dirty="0" smtClean="0"/>
              <a:t>En 2016 el 1.08%</a:t>
            </a:r>
          </a:p>
          <a:p>
            <a:pPr marL="342900" indent="-342900" algn="just">
              <a:buFont typeface="Arial" panose="020B0604020202020204" pitchFamily="34" charset="0"/>
              <a:buChar char="•"/>
            </a:pPr>
            <a:r>
              <a:rPr lang="es-MX" sz="2400" dirty="0" smtClean="0"/>
              <a:t>Para 2017 se está proyectando un 0.59%</a:t>
            </a:r>
          </a:p>
          <a:p>
            <a:pPr marL="342900" indent="-342900" algn="just">
              <a:buFont typeface="Arial" panose="020B0604020202020204" pitchFamily="34" charset="0"/>
              <a:buChar char="•"/>
            </a:pPr>
            <a:r>
              <a:rPr lang="es-MX" sz="2400" b="1" dirty="0" smtClean="0">
                <a:solidFill>
                  <a:srgbClr val="FF0000"/>
                </a:solidFill>
              </a:rPr>
              <a:t>Es una reducción de más del 47%</a:t>
            </a:r>
          </a:p>
          <a:p>
            <a:pPr marL="342900" indent="-342900" algn="just">
              <a:buFont typeface="Arial" panose="020B0604020202020204" pitchFamily="34" charset="0"/>
              <a:buChar char="•"/>
            </a:pPr>
            <a:endParaRPr lang="es-MX" sz="2400" dirty="0" smtClean="0"/>
          </a:p>
        </p:txBody>
      </p:sp>
      <p:pic>
        <p:nvPicPr>
          <p:cNvPr id="4" name="Imagen 3"/>
          <p:cNvPicPr>
            <a:picLocks noChangeAspect="1"/>
          </p:cNvPicPr>
          <p:nvPr/>
        </p:nvPicPr>
        <p:blipFill>
          <a:blip r:embed="rId3"/>
          <a:stretch>
            <a:fillRect/>
          </a:stretch>
        </p:blipFill>
        <p:spPr>
          <a:xfrm>
            <a:off x="120203" y="1746384"/>
            <a:ext cx="7156460" cy="4301490"/>
          </a:xfrm>
          <a:prstGeom prst="rect">
            <a:avLst/>
          </a:prstGeom>
        </p:spPr>
      </p:pic>
    </p:spTree>
    <p:extLst>
      <p:ext uri="{BB962C8B-B14F-4D97-AF65-F5344CB8AC3E}">
        <p14:creationId xmlns:p14="http://schemas.microsoft.com/office/powerpoint/2010/main" val="181347173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rmedio">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1331</Words>
  <Application>Microsoft Office PowerPoint</Application>
  <PresentationFormat>Panorámica</PresentationFormat>
  <Paragraphs>141</Paragraphs>
  <Slides>22</Slides>
  <Notes>1</Notes>
  <HiddenSlides>0</HiddenSlides>
  <MMClips>0</MMClips>
  <ScaleCrop>false</ScaleCrop>
  <HeadingPairs>
    <vt:vector size="6" baseType="variant">
      <vt:variant>
        <vt:lpstr>Fuentes usadas</vt:lpstr>
      </vt:variant>
      <vt:variant>
        <vt:i4>6</vt:i4>
      </vt:variant>
      <vt:variant>
        <vt:lpstr>Tema</vt:lpstr>
      </vt:variant>
      <vt:variant>
        <vt:i4>3</vt:i4>
      </vt:variant>
      <vt:variant>
        <vt:lpstr>Títulos de diapositiva</vt:lpstr>
      </vt:variant>
      <vt:variant>
        <vt:i4>22</vt:i4>
      </vt:variant>
    </vt:vector>
  </HeadingPairs>
  <TitlesOfParts>
    <vt:vector size="31" baseType="lpstr">
      <vt:lpstr>Arial</vt:lpstr>
      <vt:lpstr>Calibri</vt:lpstr>
      <vt:lpstr>Calibri Light</vt:lpstr>
      <vt:lpstr>Tw Cen MT</vt:lpstr>
      <vt:lpstr>Wingdings</vt:lpstr>
      <vt:lpstr>Wingdings 2</vt:lpstr>
      <vt:lpstr>1_Tema de Office</vt:lpstr>
      <vt:lpstr>Intermedio</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Rogelio D. Ibarra</dc:creator>
  <cp:lastModifiedBy>Rogelio D. Ibarra</cp:lastModifiedBy>
  <cp:revision>20</cp:revision>
  <cp:lastPrinted>2016-10-12T14:13:41Z</cp:lastPrinted>
  <dcterms:created xsi:type="dcterms:W3CDTF">2016-10-12T12:19:16Z</dcterms:created>
  <dcterms:modified xsi:type="dcterms:W3CDTF">2016-10-12T14:13:47Z</dcterms:modified>
</cp:coreProperties>
</file>